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  <p:sldId id="257" r:id="rId6"/>
    <p:sldId id="285" r:id="rId7"/>
    <p:sldId id="262" r:id="rId8"/>
    <p:sldId id="263" r:id="rId9"/>
    <p:sldId id="264" r:id="rId10"/>
    <p:sldId id="268" r:id="rId11"/>
    <p:sldId id="269" r:id="rId12"/>
    <p:sldId id="289" r:id="rId13"/>
    <p:sldId id="277" r:id="rId14"/>
    <p:sldId id="279" r:id="rId15"/>
    <p:sldId id="282" r:id="rId16"/>
    <p:sldId id="290" r:id="rId17"/>
    <p:sldId id="283" r:id="rId18"/>
    <p:sldId id="287" r:id="rId19"/>
    <p:sldId id="291" r:id="rId20"/>
  </p:sldIdLst>
  <p:sldSz cx="12192000" cy="6858000"/>
  <p:notesSz cx="6858000" cy="9144000"/>
  <p:embeddedFontLst>
    <p:embeddedFont>
      <p:font typeface="Aptos Narrow" panose="020B0004020202020204" pitchFamily="34" charset="0"/>
      <p:regular r:id="rId21"/>
      <p:bold r:id="rId22"/>
      <p:italic r:id="rId23"/>
      <p:boldItalic r:id="rId24"/>
    </p:embeddedFont>
    <p:embeddedFont>
      <p:font typeface="Franklin Gothic Book" panose="020B0503020102020204" pitchFamily="34" charset="0"/>
      <p:regular r:id="rId25"/>
      <p:italic r:id="rId26"/>
    </p:embeddedFont>
    <p:embeddedFont>
      <p:font typeface="Helvetica" panose="020B0604020202020204" pitchFamily="34" charset="0"/>
      <p:regular r:id="rId27"/>
      <p:bold r:id="rId28"/>
      <p:italic r:id="rId29"/>
      <p:boldItalic r:id="rId30"/>
    </p:embeddedFont>
    <p:embeddedFont>
      <p:font typeface="IBM Plex Serif" panose="02060503050406000203" pitchFamily="18" charset="-18"/>
      <p:regular r:id="rId31"/>
      <p:bold r:id="rId32"/>
      <p:italic r:id="rId33"/>
      <p:boldItalic r:id="rId34"/>
    </p:embeddedFont>
    <p:embeddedFont>
      <p:font typeface="IBM Plex Serif Light" panose="02060403050406000203" pitchFamily="18" charset="-18"/>
      <p:regular r:id="rId35"/>
      <p:italic r:id="rId36"/>
    </p:embeddedFont>
    <p:embeddedFont>
      <p:font typeface="IBM Plex Serif Medium" panose="02060603050406000203" pitchFamily="18" charset="-18"/>
      <p:regular r:id="rId37"/>
      <p:italic r:id="rId38"/>
    </p:embeddedFont>
    <p:embeddedFont>
      <p:font typeface="Raleway Black" pitchFamily="2" charset="-18"/>
      <p:bold r:id="rId39"/>
      <p:boldItalic r:id="rId40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C2E1"/>
    <a:srgbClr val="2857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9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1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811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255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879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54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479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662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610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281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7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472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878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0CF86-CC41-49B4-AF59-CF46113AE2B5}" type="datetimeFigureOut">
              <a:rPr lang="hu-HU" smtClean="0"/>
              <a:t>2026. 08. 19.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4967E-1E65-4354-8809-2C921ACD114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418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lvan.hu/link/point?wgs%5b0%5d=46.958333333333336&amp;wgs%5b1%5d=17.924166666666668&amp;mu=16&amp;txt=Megadott%20WGS%20koordin%C3%A1ta" TargetMode="External"/><Relationship Id="rId7" Type="http://schemas.openxmlformats.org/officeDocument/2006/relationships/hyperlink" Target="http://www.holvan.hu/link/point?wgs%5b0%5d=46.98119444444445&amp;wgs%5b1%5d=17.98267222222222&amp;mu=16&amp;txt=Megadott%20WGS%20koordin%C3%A1t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olvan.hu/link/point?wgs%5b0%5d=46.98244722222223&amp;wgs%5b1%5d=18.135963888888888&amp;mu=16&amp;txt=Megadott%20WGS%20koordin%C3%A1ta" TargetMode="External"/><Relationship Id="rId5" Type="http://schemas.openxmlformats.org/officeDocument/2006/relationships/hyperlink" Target="http://www.holvan.hu/link/point?wgs%5b0%5d=47.02943888888889&amp;wgs%5b1%5d=18.090752777777777&amp;mu=16&amp;txt=Megadott%20WGS%20koordin%C3%A1ta" TargetMode="External"/><Relationship Id="rId4" Type="http://schemas.openxmlformats.org/officeDocument/2006/relationships/hyperlink" Target="http://www.holvan.hu/link/point?wgs%5b0%5d=47.025533333333335&amp;wgs%5b1%5d=18.02045&amp;mu=16&amp;txt=Megadott%20WGS%20koordin%C3%A1t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Race </a:t>
            </a:r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Advance</a:t>
            </a:r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 Program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i="1" dirty="0" err="1">
                <a:latin typeface="IBM Plex Serif Medium" panose="02060603050406000203" pitchFamily="18" charset="-18"/>
              </a:rPr>
              <a:t>CoreComm</a:t>
            </a:r>
            <a:r>
              <a:rPr lang="en-US" sz="3600" i="1" dirty="0">
                <a:latin typeface="IBM Plex Serif Medium" panose="02060603050406000203" pitchFamily="18" charset="-18"/>
              </a:rPr>
              <a:t> Solar Boat Challenge 2026</a:t>
            </a:r>
          </a:p>
          <a:p>
            <a:r>
              <a:rPr lang="en-US" sz="3600" i="1" dirty="0" err="1">
                <a:latin typeface="IBM Plex Serif Medium" panose="02060603050406000203" pitchFamily="18" charset="-18"/>
              </a:rPr>
              <a:t>Balatonalmádi</a:t>
            </a:r>
            <a:r>
              <a:rPr lang="en-US" sz="3600" i="1" dirty="0">
                <a:latin typeface="IBM Plex Serif Medium" panose="02060603050406000203" pitchFamily="18" charset="-18"/>
              </a:rPr>
              <a:t>, Hungary </a:t>
            </a:r>
            <a:endParaRPr lang="hu-HU" sz="3600" i="1" dirty="0">
              <a:latin typeface="IBM Plex Serif Medium" panose="02060603050406000203" pitchFamily="18" charset="-18"/>
            </a:endParaRPr>
          </a:p>
          <a:p>
            <a:r>
              <a:rPr lang="en-US" sz="3600" i="1" dirty="0">
                <a:latin typeface="IBM Plex Serif Medium" panose="02060603050406000203" pitchFamily="18" charset="-18"/>
              </a:rPr>
              <a:t>28–30 August 2026</a:t>
            </a:r>
          </a:p>
        </p:txBody>
      </p:sp>
    </p:spTree>
    <p:extLst>
      <p:ext uri="{BB962C8B-B14F-4D97-AF65-F5344CB8AC3E}">
        <p14:creationId xmlns:p14="http://schemas.microsoft.com/office/powerpoint/2010/main" val="1792444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4AC959-90A3-B2C1-B23E-E3146D366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58D816-2238-9890-B226-63966C614B94}"/>
              </a:ext>
            </a:extLst>
          </p:cNvPr>
          <p:cNvSpPr txBox="1"/>
          <p:nvPr/>
        </p:nvSpPr>
        <p:spPr>
          <a:xfrm>
            <a:off x="127304" y="1670398"/>
            <a:ext cx="7251691" cy="2897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hu-HU" sz="2800" dirty="0"/>
              <a:t>T</a:t>
            </a:r>
            <a:r>
              <a:rPr lang="en-US" sz="2800" dirty="0" err="1"/>
              <a:t>otal</a:t>
            </a:r>
            <a:r>
              <a:rPr lang="en-US" sz="2800" dirty="0"/>
              <a:t> distance 2</a:t>
            </a:r>
            <a:r>
              <a:rPr lang="hu-HU" sz="2800" dirty="0"/>
              <a:t> </a:t>
            </a:r>
            <a:r>
              <a:rPr lang="en-US" sz="2800" dirty="0"/>
              <a:t>x 180 m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800" dirty="0"/>
              <a:t>Two courses </a:t>
            </a:r>
            <a:r>
              <a:rPr lang="en-US" sz="2800" dirty="0" err="1"/>
              <a:t>aprox</a:t>
            </a:r>
            <a:r>
              <a:rPr lang="en-US" sz="2800" dirty="0"/>
              <a:t>. 50 m apart</a:t>
            </a:r>
            <a:endParaRPr lang="hu-HU" sz="28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800" dirty="0"/>
              <a:t>2 teams start simultaneously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800" dirty="0"/>
              <a:t>Each team does course </a:t>
            </a:r>
            <a:r>
              <a:rPr lang="hu-HU" sz="2800" dirty="0"/>
              <a:t>A</a:t>
            </a:r>
            <a:r>
              <a:rPr lang="en-US" sz="2800" dirty="0"/>
              <a:t> and course </a:t>
            </a:r>
            <a:r>
              <a:rPr lang="hu-HU" sz="2800" dirty="0"/>
              <a:t>B</a:t>
            </a:r>
            <a:endParaRPr lang="en-US" sz="28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hu-HU" sz="2800" dirty="0"/>
              <a:t>T</a:t>
            </a:r>
            <a:r>
              <a:rPr lang="en-US" sz="2800" dirty="0" err="1"/>
              <a:t>otal</a:t>
            </a:r>
            <a:r>
              <a:rPr lang="en-US" sz="2800" dirty="0"/>
              <a:t> time of course A and B will be your result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2800" dirty="0"/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F90FB1F1-3799-49E6-A7E7-C2FAF9D19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85780"/>
                </a:solidFill>
                <a:latin typeface="Raleway Black" pitchFamily="2" charset="-18"/>
              </a:rPr>
              <a:t>Slalom Race</a:t>
            </a:r>
          </a:p>
        </p:txBody>
      </p:sp>
      <p:graphicFrame>
        <p:nvGraphicFramePr>
          <p:cNvPr id="7" name="Tabel 1">
            <a:extLst>
              <a:ext uri="{FF2B5EF4-FFF2-40B4-BE49-F238E27FC236}">
                <a16:creationId xmlns:a16="http://schemas.microsoft.com/office/drawing/2014/main" id="{D5D8336C-20E7-4EF5-AD5E-4B571EC8E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5804"/>
              </p:ext>
            </p:extLst>
          </p:nvPr>
        </p:nvGraphicFramePr>
        <p:xfrm>
          <a:off x="8635296" y="0"/>
          <a:ext cx="3503073" cy="3144208"/>
        </p:xfrm>
        <a:graphic>
          <a:graphicData uri="http://schemas.openxmlformats.org/drawingml/2006/table">
            <a:tbl>
              <a:tblPr bandRow="1"/>
              <a:tblGrid>
                <a:gridCol w="1692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297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Course A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Course B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97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Start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Start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1 port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5 port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2 starboard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6 starboard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3 port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7 port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4 starboard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8 starboard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3 port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7 port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2 starboard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6 starboard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1 port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5 port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160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Finish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Finish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Box 29">
            <a:extLst>
              <a:ext uri="{FF2B5EF4-FFF2-40B4-BE49-F238E27FC236}">
                <a16:creationId xmlns:a16="http://schemas.microsoft.com/office/drawing/2014/main" id="{012E4BE1-EB07-4B75-BBCA-9DD92DED749A}"/>
              </a:ext>
            </a:extLst>
          </p:cNvPr>
          <p:cNvSpPr txBox="1"/>
          <p:nvPr/>
        </p:nvSpPr>
        <p:spPr>
          <a:xfrm>
            <a:off x="6669502" y="1176731"/>
            <a:ext cx="61675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dirty="0">
                <a:solidFill>
                  <a:schemeClr val="bg1"/>
                </a:solidFill>
              </a:rPr>
              <a:t>Holding </a:t>
            </a:r>
            <a:r>
              <a:rPr lang="hu-HU" sz="1600" dirty="0" err="1">
                <a:solidFill>
                  <a:schemeClr val="bg1"/>
                </a:solidFill>
              </a:rPr>
              <a:t>area</a:t>
            </a:r>
            <a:endParaRPr lang="hu-HU" sz="1600" dirty="0">
              <a:solidFill>
                <a:schemeClr val="bg1"/>
              </a:solidFill>
            </a:endParaRPr>
          </a:p>
        </p:txBody>
      </p: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78ED0F56-BC68-4AE7-95E9-4A34F9DBB816}"/>
              </a:ext>
            </a:extLst>
          </p:cNvPr>
          <p:cNvGrpSpPr/>
          <p:nvPr/>
        </p:nvGrpSpPr>
        <p:grpSpPr>
          <a:xfrm>
            <a:off x="7422189" y="3113479"/>
            <a:ext cx="4769811" cy="3716967"/>
            <a:chOff x="4108834" y="61769"/>
            <a:chExt cx="4769811" cy="3716967"/>
          </a:xfrm>
        </p:grpSpPr>
        <p:pic>
          <p:nvPicPr>
            <p:cNvPr id="8" name="Afbeelding 2" descr="Afbeelding 2">
              <a:extLst>
                <a:ext uri="{FF2B5EF4-FFF2-40B4-BE49-F238E27FC236}">
                  <a16:creationId xmlns:a16="http://schemas.microsoft.com/office/drawing/2014/main" id="{764BB340-0321-4C6D-8EE1-29710B416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08834" y="61769"/>
              <a:ext cx="4769811" cy="371696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" name="Vlag">
              <a:extLst>
                <a:ext uri="{FF2B5EF4-FFF2-40B4-BE49-F238E27FC236}">
                  <a16:creationId xmlns:a16="http://schemas.microsoft.com/office/drawing/2014/main" id="{9EDA5F2B-9F40-4CC4-AE61-4A5F6A0C7000}"/>
                </a:ext>
              </a:extLst>
            </p:cNvPr>
            <p:cNvSpPr/>
            <p:nvPr/>
          </p:nvSpPr>
          <p:spPr>
            <a:xfrm>
              <a:off x="8043234" y="1656401"/>
              <a:ext cx="197449" cy="26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5" y="0"/>
                  </a:moveTo>
                  <a:cubicBezTo>
                    <a:pt x="616" y="0"/>
                    <a:pt x="0" y="475"/>
                    <a:pt x="0" y="1069"/>
                  </a:cubicBezTo>
                  <a:cubicBezTo>
                    <a:pt x="0" y="1490"/>
                    <a:pt x="321" y="1855"/>
                    <a:pt x="782" y="2028"/>
                  </a:cubicBezTo>
                  <a:lnTo>
                    <a:pt x="782" y="21600"/>
                  </a:lnTo>
                  <a:lnTo>
                    <a:pt x="1993" y="21600"/>
                  </a:lnTo>
                  <a:lnTo>
                    <a:pt x="1993" y="2023"/>
                  </a:lnTo>
                  <a:cubicBezTo>
                    <a:pt x="2454" y="1850"/>
                    <a:pt x="2769" y="1490"/>
                    <a:pt x="2769" y="1069"/>
                  </a:cubicBezTo>
                  <a:cubicBezTo>
                    <a:pt x="2769" y="481"/>
                    <a:pt x="2155" y="0"/>
                    <a:pt x="1385" y="0"/>
                  </a:cubicBezTo>
                  <a:close/>
                  <a:moveTo>
                    <a:pt x="6999" y="2126"/>
                  </a:moveTo>
                  <a:cubicBezTo>
                    <a:pt x="4468" y="2126"/>
                    <a:pt x="2565" y="2616"/>
                    <a:pt x="2565" y="2616"/>
                  </a:cubicBezTo>
                  <a:lnTo>
                    <a:pt x="2565" y="13368"/>
                  </a:lnTo>
                  <a:cubicBezTo>
                    <a:pt x="2565" y="13368"/>
                    <a:pt x="4468" y="12878"/>
                    <a:pt x="6999" y="12878"/>
                  </a:cubicBezTo>
                  <a:cubicBezTo>
                    <a:pt x="9530" y="12878"/>
                    <a:pt x="12210" y="14253"/>
                    <a:pt x="14916" y="14253"/>
                  </a:cubicBezTo>
                  <a:cubicBezTo>
                    <a:pt x="17622" y="14253"/>
                    <a:pt x="21600" y="13368"/>
                    <a:pt x="21600" y="13368"/>
                  </a:cubicBezTo>
                  <a:lnTo>
                    <a:pt x="21600" y="2616"/>
                  </a:lnTo>
                  <a:cubicBezTo>
                    <a:pt x="21600" y="2616"/>
                    <a:pt x="17615" y="3501"/>
                    <a:pt x="14916" y="3501"/>
                  </a:cubicBezTo>
                  <a:cubicBezTo>
                    <a:pt x="12217" y="3501"/>
                    <a:pt x="9530" y="2126"/>
                    <a:pt x="6999" y="2126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12" name="Vlag">
              <a:extLst>
                <a:ext uri="{FF2B5EF4-FFF2-40B4-BE49-F238E27FC236}">
                  <a16:creationId xmlns:a16="http://schemas.microsoft.com/office/drawing/2014/main" id="{6A317790-D81A-464A-9624-B56BCCDEA334}"/>
                </a:ext>
              </a:extLst>
            </p:cNvPr>
            <p:cNvSpPr/>
            <p:nvPr/>
          </p:nvSpPr>
          <p:spPr>
            <a:xfrm>
              <a:off x="8491524" y="2840170"/>
              <a:ext cx="197449" cy="26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5" y="0"/>
                  </a:moveTo>
                  <a:cubicBezTo>
                    <a:pt x="616" y="0"/>
                    <a:pt x="0" y="475"/>
                    <a:pt x="0" y="1069"/>
                  </a:cubicBezTo>
                  <a:cubicBezTo>
                    <a:pt x="0" y="1490"/>
                    <a:pt x="321" y="1855"/>
                    <a:pt x="782" y="2028"/>
                  </a:cubicBezTo>
                  <a:lnTo>
                    <a:pt x="782" y="21600"/>
                  </a:lnTo>
                  <a:lnTo>
                    <a:pt x="1993" y="21600"/>
                  </a:lnTo>
                  <a:lnTo>
                    <a:pt x="1993" y="2023"/>
                  </a:lnTo>
                  <a:cubicBezTo>
                    <a:pt x="2454" y="1850"/>
                    <a:pt x="2769" y="1490"/>
                    <a:pt x="2769" y="1069"/>
                  </a:cubicBezTo>
                  <a:cubicBezTo>
                    <a:pt x="2769" y="481"/>
                    <a:pt x="2155" y="0"/>
                    <a:pt x="1385" y="0"/>
                  </a:cubicBezTo>
                  <a:close/>
                  <a:moveTo>
                    <a:pt x="6999" y="2126"/>
                  </a:moveTo>
                  <a:cubicBezTo>
                    <a:pt x="4468" y="2126"/>
                    <a:pt x="2565" y="2616"/>
                    <a:pt x="2565" y="2616"/>
                  </a:cubicBezTo>
                  <a:lnTo>
                    <a:pt x="2565" y="13368"/>
                  </a:lnTo>
                  <a:cubicBezTo>
                    <a:pt x="2565" y="13368"/>
                    <a:pt x="4468" y="12878"/>
                    <a:pt x="6999" y="12878"/>
                  </a:cubicBezTo>
                  <a:cubicBezTo>
                    <a:pt x="9530" y="12878"/>
                    <a:pt x="12210" y="14253"/>
                    <a:pt x="14916" y="14253"/>
                  </a:cubicBezTo>
                  <a:cubicBezTo>
                    <a:pt x="17622" y="14253"/>
                    <a:pt x="21600" y="13368"/>
                    <a:pt x="21600" y="13368"/>
                  </a:cubicBezTo>
                  <a:lnTo>
                    <a:pt x="21600" y="2616"/>
                  </a:lnTo>
                  <a:cubicBezTo>
                    <a:pt x="21600" y="2616"/>
                    <a:pt x="17615" y="3501"/>
                    <a:pt x="14916" y="3501"/>
                  </a:cubicBezTo>
                  <a:cubicBezTo>
                    <a:pt x="12217" y="3501"/>
                    <a:pt x="9530" y="2126"/>
                    <a:pt x="6999" y="2126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13" name="Lijn">
              <a:extLst>
                <a:ext uri="{FF2B5EF4-FFF2-40B4-BE49-F238E27FC236}">
                  <a16:creationId xmlns:a16="http://schemas.microsoft.com/office/drawing/2014/main" id="{F6D7BF0A-D48E-4157-BF58-BADBC8DFEA9A}"/>
                </a:ext>
              </a:extLst>
            </p:cNvPr>
            <p:cNvSpPr/>
            <p:nvPr/>
          </p:nvSpPr>
          <p:spPr>
            <a:xfrm>
              <a:off x="8154037" y="1958782"/>
              <a:ext cx="348784" cy="793541"/>
            </a:xfrm>
            <a:prstGeom prst="line">
              <a:avLst/>
            </a:prstGeom>
            <a:noFill/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4" name="Oval 41">
              <a:extLst>
                <a:ext uri="{FF2B5EF4-FFF2-40B4-BE49-F238E27FC236}">
                  <a16:creationId xmlns:a16="http://schemas.microsoft.com/office/drawing/2014/main" id="{CCE44D9D-3321-48F0-8E54-880A7247A97D}"/>
                </a:ext>
              </a:extLst>
            </p:cNvPr>
            <p:cNvSpPr/>
            <p:nvPr/>
          </p:nvSpPr>
          <p:spPr>
            <a:xfrm>
              <a:off x="7577581" y="1899252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1</a:t>
              </a:r>
            </a:p>
          </p:txBody>
        </p:sp>
        <p:sp>
          <p:nvSpPr>
            <p:cNvPr id="15" name="Oval 43">
              <a:extLst>
                <a:ext uri="{FF2B5EF4-FFF2-40B4-BE49-F238E27FC236}">
                  <a16:creationId xmlns:a16="http://schemas.microsoft.com/office/drawing/2014/main" id="{3DA93EC5-9F43-498A-A01B-C2E563EACA1E}"/>
                </a:ext>
              </a:extLst>
            </p:cNvPr>
            <p:cNvSpPr/>
            <p:nvPr/>
          </p:nvSpPr>
          <p:spPr>
            <a:xfrm>
              <a:off x="7182486" y="2116226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2</a:t>
              </a:r>
            </a:p>
          </p:txBody>
        </p:sp>
        <p:sp>
          <p:nvSpPr>
            <p:cNvPr id="16" name="Oval 45">
              <a:extLst>
                <a:ext uri="{FF2B5EF4-FFF2-40B4-BE49-F238E27FC236}">
                  <a16:creationId xmlns:a16="http://schemas.microsoft.com/office/drawing/2014/main" id="{BC40A222-1F48-4713-AECF-8B7008F784E4}"/>
                </a:ext>
              </a:extLst>
            </p:cNvPr>
            <p:cNvSpPr/>
            <p:nvPr/>
          </p:nvSpPr>
          <p:spPr>
            <a:xfrm>
              <a:off x="6651907" y="2380357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3</a:t>
              </a:r>
            </a:p>
          </p:txBody>
        </p:sp>
        <p:sp>
          <p:nvSpPr>
            <p:cNvPr id="17" name="Oval 47">
              <a:extLst>
                <a:ext uri="{FF2B5EF4-FFF2-40B4-BE49-F238E27FC236}">
                  <a16:creationId xmlns:a16="http://schemas.microsoft.com/office/drawing/2014/main" id="{773CF66F-6108-4008-88A6-014274E70013}"/>
                </a:ext>
              </a:extLst>
            </p:cNvPr>
            <p:cNvSpPr/>
            <p:nvPr/>
          </p:nvSpPr>
          <p:spPr>
            <a:xfrm>
              <a:off x="6179295" y="2661389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4</a:t>
              </a:r>
            </a:p>
          </p:txBody>
        </p:sp>
        <p:sp>
          <p:nvSpPr>
            <p:cNvPr id="18" name="Oval 49">
              <a:extLst>
                <a:ext uri="{FF2B5EF4-FFF2-40B4-BE49-F238E27FC236}">
                  <a16:creationId xmlns:a16="http://schemas.microsoft.com/office/drawing/2014/main" id="{C8808C3F-1582-415C-8F96-F7FF2A67BF9B}"/>
                </a:ext>
              </a:extLst>
            </p:cNvPr>
            <p:cNvSpPr/>
            <p:nvPr/>
          </p:nvSpPr>
          <p:spPr>
            <a:xfrm>
              <a:off x="8079923" y="2949867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5</a:t>
              </a:r>
            </a:p>
          </p:txBody>
        </p:sp>
        <p:sp>
          <p:nvSpPr>
            <p:cNvPr id="19" name="Oval 51">
              <a:extLst>
                <a:ext uri="{FF2B5EF4-FFF2-40B4-BE49-F238E27FC236}">
                  <a16:creationId xmlns:a16="http://schemas.microsoft.com/office/drawing/2014/main" id="{CF96A938-0498-4F9E-9DA5-75E97AD7DC69}"/>
                </a:ext>
              </a:extLst>
            </p:cNvPr>
            <p:cNvSpPr/>
            <p:nvPr/>
          </p:nvSpPr>
          <p:spPr>
            <a:xfrm>
              <a:off x="7615510" y="3154620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6</a:t>
              </a:r>
            </a:p>
          </p:txBody>
        </p:sp>
        <p:sp>
          <p:nvSpPr>
            <p:cNvPr id="20" name="Oval 53">
              <a:extLst>
                <a:ext uri="{FF2B5EF4-FFF2-40B4-BE49-F238E27FC236}">
                  <a16:creationId xmlns:a16="http://schemas.microsoft.com/office/drawing/2014/main" id="{F77CF014-CEFC-496C-9F6E-4013CDD86423}"/>
                </a:ext>
              </a:extLst>
            </p:cNvPr>
            <p:cNvSpPr/>
            <p:nvPr/>
          </p:nvSpPr>
          <p:spPr>
            <a:xfrm>
              <a:off x="7115913" y="3329469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7</a:t>
              </a:r>
            </a:p>
          </p:txBody>
        </p:sp>
        <p:sp>
          <p:nvSpPr>
            <p:cNvPr id="21" name="Oval 55">
              <a:extLst>
                <a:ext uri="{FF2B5EF4-FFF2-40B4-BE49-F238E27FC236}">
                  <a16:creationId xmlns:a16="http://schemas.microsoft.com/office/drawing/2014/main" id="{B729617A-5D93-4CFC-84E4-2E0BA920AB7F}"/>
                </a:ext>
              </a:extLst>
            </p:cNvPr>
            <p:cNvSpPr/>
            <p:nvPr/>
          </p:nvSpPr>
          <p:spPr>
            <a:xfrm>
              <a:off x="6661605" y="3520298"/>
              <a:ext cx="291216" cy="17878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8</a:t>
              </a:r>
            </a:p>
          </p:txBody>
        </p:sp>
      </p:grpSp>
      <p:grpSp>
        <p:nvGrpSpPr>
          <p:cNvPr id="25" name="Groepeer">
            <a:extLst>
              <a:ext uri="{FF2B5EF4-FFF2-40B4-BE49-F238E27FC236}">
                <a16:creationId xmlns:a16="http://schemas.microsoft.com/office/drawing/2014/main" id="{50EEE580-D05E-47D8-93C3-D08866A99F8A}"/>
              </a:ext>
            </a:extLst>
          </p:cNvPr>
          <p:cNvGrpSpPr/>
          <p:nvPr/>
        </p:nvGrpSpPr>
        <p:grpSpPr>
          <a:xfrm>
            <a:off x="9725017" y="3904066"/>
            <a:ext cx="1457135" cy="989708"/>
            <a:chOff x="449772" y="772616"/>
            <a:chExt cx="1732666" cy="1137287"/>
          </a:xfrm>
        </p:grpSpPr>
        <p:sp>
          <p:nvSpPr>
            <p:cNvPr id="26" name="Ovaal">
              <a:extLst>
                <a:ext uri="{FF2B5EF4-FFF2-40B4-BE49-F238E27FC236}">
                  <a16:creationId xmlns:a16="http://schemas.microsoft.com/office/drawing/2014/main" id="{BC18F951-3929-4D75-8F94-2166E72E88F8}"/>
                </a:ext>
              </a:extLst>
            </p:cNvPr>
            <p:cNvSpPr/>
            <p:nvPr/>
          </p:nvSpPr>
          <p:spPr>
            <a:xfrm>
              <a:off x="449772" y="772616"/>
              <a:ext cx="1732666" cy="1137287"/>
            </a:xfrm>
            <a:prstGeom prst="ellipse">
              <a:avLst/>
            </a:prstGeom>
            <a:noFill/>
            <a:ln w="63500" cap="flat">
              <a:solidFill>
                <a:srgbClr val="FF26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endParaRPr/>
            </a:p>
          </p:txBody>
        </p:sp>
        <p:sp>
          <p:nvSpPr>
            <p:cNvPr id="27" name="Holding area">
              <a:extLst>
                <a:ext uri="{FF2B5EF4-FFF2-40B4-BE49-F238E27FC236}">
                  <a16:creationId xmlns:a16="http://schemas.microsoft.com/office/drawing/2014/main" id="{60937BC0-6F76-4E79-BF4D-C55144CA533C}"/>
                </a:ext>
              </a:extLst>
            </p:cNvPr>
            <p:cNvSpPr txBox="1"/>
            <p:nvPr/>
          </p:nvSpPr>
          <p:spPr>
            <a:xfrm>
              <a:off x="648682" y="1161188"/>
              <a:ext cx="1334846" cy="332737"/>
            </a:xfrm>
            <a:prstGeom prst="rect">
              <a:avLst/>
            </a:prstGeom>
            <a:solidFill>
              <a:schemeClr val="accent5">
                <a:lumOff val="12058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rgbClr val="FF26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0" algn="l" defTabSz="82113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r>
                <a:rPr dirty="0"/>
                <a:t>Holding area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2444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1D75FF-E27E-1274-E3DB-60725B36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89A37B-2CB2-FBFD-F5F2-8732BE5F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Endurance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203696-CF45-AFBA-0C56-1C5CF3A8A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33" y="922322"/>
            <a:ext cx="10591800" cy="2380862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93000"/>
              </a:lnSpc>
              <a:buNone/>
              <a:defRPr sz="34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4000" dirty="0">
              <a:latin typeface="IBM Plex Serif" panose="02060503050406000203" pitchFamily="18" charset="-18"/>
            </a:endParaRPr>
          </a:p>
          <a:p>
            <a:pPr marL="0" indent="0">
              <a:buNone/>
            </a:pPr>
            <a:endParaRPr lang="hu-HU" sz="3200" dirty="0">
              <a:latin typeface="IBM Plex Serif" panose="02060503050406000203" pitchFamily="18" charset="-18"/>
            </a:endParaRP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  <p:pic>
        <p:nvPicPr>
          <p:cNvPr id="5" name="Kép 1" descr="Kép 1">
            <a:extLst>
              <a:ext uri="{FF2B5EF4-FFF2-40B4-BE49-F238E27FC236}">
                <a16:creationId xmlns:a16="http://schemas.microsoft.com/office/drawing/2014/main" id="{0ACBF8A0-0611-519B-1E90-12A11B31F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576" y="251423"/>
            <a:ext cx="6770542" cy="398433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8" name="Tabel 1">
            <a:extLst>
              <a:ext uri="{FF2B5EF4-FFF2-40B4-BE49-F238E27FC236}">
                <a16:creationId xmlns:a16="http://schemas.microsoft.com/office/drawing/2014/main" id="{6CDD7009-7ADA-43DA-1AE1-7290C1D3D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0586647"/>
              </p:ext>
            </p:extLst>
          </p:nvPr>
        </p:nvGraphicFramePr>
        <p:xfrm>
          <a:off x="450892" y="1987461"/>
          <a:ext cx="4154445" cy="2236365"/>
        </p:xfrm>
        <a:graphic>
          <a:graphicData uri="http://schemas.openxmlformats.org/drawingml/2006/table">
            <a:tbl>
              <a:tblPr bandRow="1"/>
              <a:tblGrid>
                <a:gridCol w="415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83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10:</a:t>
                      </a:r>
                      <a:r>
                        <a:rPr lang="hu-HU"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00</a:t>
                      </a:r>
                      <a:endParaRPr sz="2000" b="1" dirty="0">
                        <a:solidFill>
                          <a:srgbClr val="00206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45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Start A - SF - 1 (port) - SF - 3 (</a:t>
                      </a:r>
                      <a:r>
                        <a:rPr lang="hu-HU"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port</a:t>
                      </a: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) - SF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87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After 12:30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87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SF - 3 (sb) - 4 (sb) </a:t>
                      </a:r>
                      <a:r>
                        <a:rPr lang="hu-HU"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– 3 (port) -</a:t>
                      </a:r>
                      <a:r>
                        <a:rPr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 SF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87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After 1</a:t>
                      </a:r>
                      <a:r>
                        <a:rPr lang="hu-HU"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3</a:t>
                      </a:r>
                      <a:r>
                        <a:rPr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:00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872">
                <a:tc>
                  <a:txBody>
                    <a:bodyPr/>
                    <a:lstStyle/>
                    <a:p>
                      <a:pPr algn="l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highlight>
                            <a:srgbClr val="9FC2E1"/>
                          </a:highlight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1 (sb) - mark A - finish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0" name="Ellipszis 3">
            <a:extLst>
              <a:ext uri="{FF2B5EF4-FFF2-40B4-BE49-F238E27FC236}">
                <a16:creationId xmlns:a16="http://schemas.microsoft.com/office/drawing/2014/main" id="{2F32D724-4F1A-D54D-AA81-284C6C3BCAC4}"/>
              </a:ext>
            </a:extLst>
          </p:cNvPr>
          <p:cNvGrpSpPr/>
          <p:nvPr/>
        </p:nvGrpSpPr>
        <p:grpSpPr>
          <a:xfrm>
            <a:off x="7083180" y="2743331"/>
            <a:ext cx="248577" cy="346229"/>
            <a:chOff x="0" y="0"/>
            <a:chExt cx="248576" cy="346227"/>
          </a:xfrm>
        </p:grpSpPr>
        <p:sp>
          <p:nvSpPr>
            <p:cNvPr id="11" name="Ovaal">
              <a:extLst>
                <a:ext uri="{FF2B5EF4-FFF2-40B4-BE49-F238E27FC236}">
                  <a16:creationId xmlns:a16="http://schemas.microsoft.com/office/drawing/2014/main" id="{B7C27C7D-EAF9-387E-FEFC-0D3F60BA1356}"/>
                </a:ext>
              </a:extLst>
            </p:cNvPr>
            <p:cNvSpPr/>
            <p:nvPr/>
          </p:nvSpPr>
          <p:spPr>
            <a:xfrm>
              <a:off x="-1" y="0"/>
              <a:ext cx="248578" cy="346228"/>
            </a:xfrm>
            <a:prstGeom prst="ellipse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000" b="1"/>
              </a:pPr>
              <a:endParaRPr/>
            </a:p>
          </p:txBody>
        </p:sp>
        <p:sp>
          <p:nvSpPr>
            <p:cNvPr id="13" name="1">
              <a:extLst>
                <a:ext uri="{FF2B5EF4-FFF2-40B4-BE49-F238E27FC236}">
                  <a16:creationId xmlns:a16="http://schemas.microsoft.com/office/drawing/2014/main" id="{A51A93DD-6F96-C90A-0CCD-8B8469C53557}"/>
                </a:ext>
              </a:extLst>
            </p:cNvPr>
            <p:cNvSpPr txBox="1"/>
            <p:nvPr/>
          </p:nvSpPr>
          <p:spPr>
            <a:xfrm>
              <a:off x="49102" y="51196"/>
              <a:ext cx="150371" cy="243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1000" b="1"/>
              </a:lvl1pPr>
            </a:lstStyle>
            <a:p>
              <a:r>
                <a:rPr dirty="0"/>
                <a:t>1</a:t>
              </a:r>
            </a:p>
          </p:txBody>
        </p:sp>
      </p:grpSp>
      <p:grpSp>
        <p:nvGrpSpPr>
          <p:cNvPr id="14" name="Ellipszis 4">
            <a:extLst>
              <a:ext uri="{FF2B5EF4-FFF2-40B4-BE49-F238E27FC236}">
                <a16:creationId xmlns:a16="http://schemas.microsoft.com/office/drawing/2014/main" id="{546236A5-08F6-7FCA-FFD8-33D732D54F81}"/>
              </a:ext>
            </a:extLst>
          </p:cNvPr>
          <p:cNvGrpSpPr/>
          <p:nvPr/>
        </p:nvGrpSpPr>
        <p:grpSpPr>
          <a:xfrm>
            <a:off x="9821685" y="1059142"/>
            <a:ext cx="248578" cy="346229"/>
            <a:chOff x="0" y="0"/>
            <a:chExt cx="248576" cy="346227"/>
          </a:xfrm>
        </p:grpSpPr>
        <p:sp>
          <p:nvSpPr>
            <p:cNvPr id="15" name="Ovaal">
              <a:extLst>
                <a:ext uri="{FF2B5EF4-FFF2-40B4-BE49-F238E27FC236}">
                  <a16:creationId xmlns:a16="http://schemas.microsoft.com/office/drawing/2014/main" id="{1CA8144E-2BEE-2790-02BA-544249E3271E}"/>
                </a:ext>
              </a:extLst>
            </p:cNvPr>
            <p:cNvSpPr/>
            <p:nvPr/>
          </p:nvSpPr>
          <p:spPr>
            <a:xfrm>
              <a:off x="-1" y="0"/>
              <a:ext cx="248578" cy="346228"/>
            </a:xfrm>
            <a:prstGeom prst="ellipse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 sz="1000" b="1"/>
              </a:pPr>
              <a:endParaRPr/>
            </a:p>
          </p:txBody>
        </p:sp>
        <p:sp>
          <p:nvSpPr>
            <p:cNvPr id="17" name="3">
              <a:extLst>
                <a:ext uri="{FF2B5EF4-FFF2-40B4-BE49-F238E27FC236}">
                  <a16:creationId xmlns:a16="http://schemas.microsoft.com/office/drawing/2014/main" id="{9112D233-5B0D-7C23-1178-CA6690674EB1}"/>
                </a:ext>
              </a:extLst>
            </p:cNvPr>
            <p:cNvSpPr txBox="1"/>
            <p:nvPr/>
          </p:nvSpPr>
          <p:spPr>
            <a:xfrm>
              <a:off x="49102" y="51196"/>
              <a:ext cx="150371" cy="243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1000" b="1"/>
              </a:lvl1pPr>
            </a:lstStyle>
            <a:p>
              <a:r>
                <a:t>3</a:t>
              </a:r>
            </a:p>
          </p:txBody>
        </p:sp>
      </p:grpSp>
      <p:grpSp>
        <p:nvGrpSpPr>
          <p:cNvPr id="18" name="Ellipszis 5">
            <a:extLst>
              <a:ext uri="{FF2B5EF4-FFF2-40B4-BE49-F238E27FC236}">
                <a16:creationId xmlns:a16="http://schemas.microsoft.com/office/drawing/2014/main" id="{ABD29346-BD9E-9E09-345C-5597B716604D}"/>
              </a:ext>
            </a:extLst>
          </p:cNvPr>
          <p:cNvGrpSpPr/>
          <p:nvPr/>
        </p:nvGrpSpPr>
        <p:grpSpPr>
          <a:xfrm>
            <a:off x="10612255" y="1855382"/>
            <a:ext cx="248578" cy="346229"/>
            <a:chOff x="0" y="0"/>
            <a:chExt cx="248576" cy="346227"/>
          </a:xfrm>
        </p:grpSpPr>
        <p:sp>
          <p:nvSpPr>
            <p:cNvPr id="19" name="Ovaal">
              <a:extLst>
                <a:ext uri="{FF2B5EF4-FFF2-40B4-BE49-F238E27FC236}">
                  <a16:creationId xmlns:a16="http://schemas.microsoft.com/office/drawing/2014/main" id="{D44582DA-5F2E-AC44-CAE1-F399FD878232}"/>
                </a:ext>
              </a:extLst>
            </p:cNvPr>
            <p:cNvSpPr/>
            <p:nvPr/>
          </p:nvSpPr>
          <p:spPr>
            <a:xfrm>
              <a:off x="-1" y="0"/>
              <a:ext cx="248578" cy="346228"/>
            </a:xfrm>
            <a:prstGeom prst="ellipse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21" name="4">
              <a:extLst>
                <a:ext uri="{FF2B5EF4-FFF2-40B4-BE49-F238E27FC236}">
                  <a16:creationId xmlns:a16="http://schemas.microsoft.com/office/drawing/2014/main" id="{2B51967E-20ED-280D-187B-CBB4AD065A5C}"/>
                </a:ext>
              </a:extLst>
            </p:cNvPr>
            <p:cNvSpPr txBox="1"/>
            <p:nvPr/>
          </p:nvSpPr>
          <p:spPr>
            <a:xfrm>
              <a:off x="49102" y="51196"/>
              <a:ext cx="150371" cy="243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1000" b="1"/>
              </a:lvl1pPr>
            </a:lstStyle>
            <a:p>
              <a:r>
                <a:rPr dirty="0"/>
                <a:t>4</a:t>
              </a:r>
            </a:p>
          </p:txBody>
        </p:sp>
      </p:grpSp>
      <p:grpSp>
        <p:nvGrpSpPr>
          <p:cNvPr id="22" name="Ellipszis 2">
            <a:extLst>
              <a:ext uri="{FF2B5EF4-FFF2-40B4-BE49-F238E27FC236}">
                <a16:creationId xmlns:a16="http://schemas.microsoft.com/office/drawing/2014/main" id="{2235CA01-CB22-7A96-FA92-17E05B38E015}"/>
              </a:ext>
            </a:extLst>
          </p:cNvPr>
          <p:cNvGrpSpPr/>
          <p:nvPr/>
        </p:nvGrpSpPr>
        <p:grpSpPr>
          <a:xfrm>
            <a:off x="8631657" y="1211014"/>
            <a:ext cx="337353" cy="345437"/>
            <a:chOff x="0" y="0"/>
            <a:chExt cx="337352" cy="345435"/>
          </a:xfrm>
        </p:grpSpPr>
        <p:sp>
          <p:nvSpPr>
            <p:cNvPr id="23" name="Ovaal">
              <a:extLst>
                <a:ext uri="{FF2B5EF4-FFF2-40B4-BE49-F238E27FC236}">
                  <a16:creationId xmlns:a16="http://schemas.microsoft.com/office/drawing/2014/main" id="{9CC00FE6-72C4-25A6-6D2A-FACAB7DA44A9}"/>
                </a:ext>
              </a:extLst>
            </p:cNvPr>
            <p:cNvSpPr/>
            <p:nvPr/>
          </p:nvSpPr>
          <p:spPr>
            <a:xfrm>
              <a:off x="0" y="21243"/>
              <a:ext cx="337353" cy="302951"/>
            </a:xfrm>
            <a:prstGeom prst="ellipse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sp>
          <p:nvSpPr>
            <p:cNvPr id="24" name="SF">
              <a:extLst>
                <a:ext uri="{FF2B5EF4-FFF2-40B4-BE49-F238E27FC236}">
                  <a16:creationId xmlns:a16="http://schemas.microsoft.com/office/drawing/2014/main" id="{DD8AD254-33C4-7A6C-9EBC-FE597F7DF65F}"/>
                </a:ext>
              </a:extLst>
            </p:cNvPr>
            <p:cNvSpPr txBox="1"/>
            <p:nvPr/>
          </p:nvSpPr>
          <p:spPr>
            <a:xfrm>
              <a:off x="62103" y="0"/>
              <a:ext cx="213146" cy="345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 sz="800" b="1"/>
              </a:lvl1pPr>
            </a:lstStyle>
            <a:p>
              <a:r>
                <a:t>SF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199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B7B2E-2397-F668-5CA8-76A743A5D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EF314A-B5FC-C72C-420C-2C377DDB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Endurance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4897430-A2F0-8BD3-413E-F12D142DA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33" y="922322"/>
            <a:ext cx="10591800" cy="2380862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93000"/>
              </a:lnSpc>
              <a:buNone/>
              <a:defRPr sz="34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4000" dirty="0">
              <a:latin typeface="IBM Plex Serif" panose="02060503050406000203" pitchFamily="18" charset="-18"/>
            </a:endParaRPr>
          </a:p>
          <a:p>
            <a:pPr marL="0" indent="0">
              <a:buNone/>
            </a:pPr>
            <a:endParaRPr lang="hu-HU" sz="3200" dirty="0">
              <a:latin typeface="IBM Plex Serif" panose="02060503050406000203" pitchFamily="18" charset="-18"/>
            </a:endParaRP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B0EE654D-B9B5-49F2-9E1A-BC256A3AA29F}"/>
              </a:ext>
            </a:extLst>
          </p:cNvPr>
          <p:cNvGrpSpPr/>
          <p:nvPr/>
        </p:nvGrpSpPr>
        <p:grpSpPr>
          <a:xfrm>
            <a:off x="5800725" y="-307"/>
            <a:ext cx="6391275" cy="2873972"/>
            <a:chOff x="269033" y="2206892"/>
            <a:chExt cx="6004851" cy="2695850"/>
          </a:xfrm>
        </p:grpSpPr>
        <p:pic>
          <p:nvPicPr>
            <p:cNvPr id="9" name="Start &amp; finish.png" descr="Start &amp; finish.png">
              <a:extLst>
                <a:ext uri="{FF2B5EF4-FFF2-40B4-BE49-F238E27FC236}">
                  <a16:creationId xmlns:a16="http://schemas.microsoft.com/office/drawing/2014/main" id="{5AFD34AD-0F9D-58D1-14EA-B56FF8C13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2852"/>
            <a:stretch>
              <a:fillRect/>
            </a:stretch>
          </p:blipFill>
          <p:spPr>
            <a:xfrm>
              <a:off x="269033" y="2206892"/>
              <a:ext cx="6004851" cy="269585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5" name="Rechthoek">
              <a:extLst>
                <a:ext uri="{FF2B5EF4-FFF2-40B4-BE49-F238E27FC236}">
                  <a16:creationId xmlns:a16="http://schemas.microsoft.com/office/drawing/2014/main" id="{1C375CE4-7BCF-78DC-E627-000223555109}"/>
                </a:ext>
              </a:extLst>
            </p:cNvPr>
            <p:cNvSpPr/>
            <p:nvPr/>
          </p:nvSpPr>
          <p:spPr>
            <a:xfrm rot="4363614">
              <a:off x="3984549" y="3243168"/>
              <a:ext cx="399602" cy="120032"/>
            </a:xfrm>
            <a:prstGeom prst="rect">
              <a:avLst/>
            </a:prstGeom>
            <a:solidFill>
              <a:srgbClr val="B02E2F"/>
            </a:solidFill>
            <a:ln w="25400">
              <a:solidFill>
                <a:schemeClr val="accent1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</p:grp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EBCC2E4-6B35-4428-8F31-E94E09268917}"/>
              </a:ext>
            </a:extLst>
          </p:cNvPr>
          <p:cNvSpPr txBox="1"/>
          <p:nvPr/>
        </p:nvSpPr>
        <p:spPr>
          <a:xfrm>
            <a:off x="216645" y="1750857"/>
            <a:ext cx="6096000" cy="112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1 mandatory 10 min stop anytime at dock </a:t>
            </a:r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2400" dirty="0"/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pilot change is allowed</a:t>
            </a:r>
          </a:p>
        </p:txBody>
      </p: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C8222465-B90A-4355-9C14-FDA9A2D71FB2}"/>
              </a:ext>
            </a:extLst>
          </p:cNvPr>
          <p:cNvGrpSpPr/>
          <p:nvPr/>
        </p:nvGrpSpPr>
        <p:grpSpPr>
          <a:xfrm>
            <a:off x="5421458" y="2873665"/>
            <a:ext cx="6770542" cy="3984335"/>
            <a:chOff x="4367695" y="397891"/>
            <a:chExt cx="6770542" cy="3984335"/>
          </a:xfrm>
        </p:grpSpPr>
        <p:sp>
          <p:nvSpPr>
            <p:cNvPr id="13" name="Lijn">
              <a:extLst>
                <a:ext uri="{FF2B5EF4-FFF2-40B4-BE49-F238E27FC236}">
                  <a16:creationId xmlns:a16="http://schemas.microsoft.com/office/drawing/2014/main" id="{18BA1A14-9D14-4060-BAE1-67F38D8C92BB}"/>
                </a:ext>
              </a:extLst>
            </p:cNvPr>
            <p:cNvSpPr/>
            <p:nvPr/>
          </p:nvSpPr>
          <p:spPr>
            <a:xfrm flipV="1">
              <a:off x="8848423" y="976897"/>
              <a:ext cx="2" cy="338554"/>
            </a:xfrm>
            <a:prstGeom prst="line">
              <a:avLst/>
            </a:prstGeom>
            <a:ln w="50800">
              <a:solidFill>
                <a:srgbClr val="FFFFFF"/>
              </a:solidFill>
              <a:custDash>
                <a:ds d="200000" sp="200000"/>
              </a:custDash>
              <a:miter lim="400000"/>
              <a:tailEnd type="triangle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sp>
          <p:nvSpPr>
            <p:cNvPr id="14" name="Lijn">
              <a:extLst>
                <a:ext uri="{FF2B5EF4-FFF2-40B4-BE49-F238E27FC236}">
                  <a16:creationId xmlns:a16="http://schemas.microsoft.com/office/drawing/2014/main" id="{1EA4638D-4455-4C25-8DD0-36C6DB0E6086}"/>
                </a:ext>
              </a:extLst>
            </p:cNvPr>
            <p:cNvSpPr/>
            <p:nvPr/>
          </p:nvSpPr>
          <p:spPr>
            <a:xfrm flipV="1">
              <a:off x="8115846" y="1346008"/>
              <a:ext cx="684361" cy="20734"/>
            </a:xfrm>
            <a:prstGeom prst="line">
              <a:avLst/>
            </a:prstGeom>
            <a:ln w="63500">
              <a:solidFill>
                <a:srgbClr val="FFFFFF"/>
              </a:solidFill>
              <a:custDash>
                <a:ds d="200000" sp="200000"/>
              </a:custDash>
              <a:miter lim="400000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pic>
          <p:nvPicPr>
            <p:cNvPr id="15" name="Kép 8" descr="Kép 8">
              <a:extLst>
                <a:ext uri="{FF2B5EF4-FFF2-40B4-BE49-F238E27FC236}">
                  <a16:creationId xmlns:a16="http://schemas.microsoft.com/office/drawing/2014/main" id="{8A30E136-228E-4796-B5E5-733EADD63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7695" y="397891"/>
              <a:ext cx="6770542" cy="3984335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7" name="Ellipszis 10">
              <a:extLst>
                <a:ext uri="{FF2B5EF4-FFF2-40B4-BE49-F238E27FC236}">
                  <a16:creationId xmlns:a16="http://schemas.microsoft.com/office/drawing/2014/main" id="{4471AA47-41D8-49F9-8D6A-58A09681D1BC}"/>
                </a:ext>
              </a:extLst>
            </p:cNvPr>
            <p:cNvGrpSpPr/>
            <p:nvPr/>
          </p:nvGrpSpPr>
          <p:grpSpPr>
            <a:xfrm>
              <a:off x="6642700" y="2886082"/>
              <a:ext cx="248577" cy="346229"/>
              <a:chOff x="0" y="0"/>
              <a:chExt cx="248576" cy="346227"/>
            </a:xfrm>
          </p:grpSpPr>
          <p:sp>
            <p:nvSpPr>
              <p:cNvPr id="31" name="Ovaal">
                <a:extLst>
                  <a:ext uri="{FF2B5EF4-FFF2-40B4-BE49-F238E27FC236}">
                    <a16:creationId xmlns:a16="http://schemas.microsoft.com/office/drawing/2014/main" id="{11896746-30BF-4944-B85C-8763DF9A5DEA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32" name="1">
                <a:extLst>
                  <a:ext uri="{FF2B5EF4-FFF2-40B4-BE49-F238E27FC236}">
                    <a16:creationId xmlns:a16="http://schemas.microsoft.com/office/drawing/2014/main" id="{147EF2F2-94B4-4642-B9B5-8AADA85ED434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1</a:t>
                </a:r>
              </a:p>
            </p:txBody>
          </p:sp>
        </p:grpSp>
        <p:grpSp>
          <p:nvGrpSpPr>
            <p:cNvPr id="18" name="Ellipszis 9">
              <a:extLst>
                <a:ext uri="{FF2B5EF4-FFF2-40B4-BE49-F238E27FC236}">
                  <a16:creationId xmlns:a16="http://schemas.microsoft.com/office/drawing/2014/main" id="{A6710085-E6F1-48DE-98D9-28280151F0AC}"/>
                </a:ext>
              </a:extLst>
            </p:cNvPr>
            <p:cNvGrpSpPr/>
            <p:nvPr/>
          </p:nvGrpSpPr>
          <p:grpSpPr>
            <a:xfrm>
              <a:off x="8233280" y="1376884"/>
              <a:ext cx="337353" cy="345437"/>
              <a:chOff x="0" y="0"/>
              <a:chExt cx="337352" cy="345435"/>
            </a:xfrm>
          </p:grpSpPr>
          <p:sp>
            <p:nvSpPr>
              <p:cNvPr id="29" name="Ovaal">
                <a:extLst>
                  <a:ext uri="{FF2B5EF4-FFF2-40B4-BE49-F238E27FC236}">
                    <a16:creationId xmlns:a16="http://schemas.microsoft.com/office/drawing/2014/main" id="{0E2A7D29-A019-4FFC-B2DA-DE51B7F84656}"/>
                  </a:ext>
                </a:extLst>
              </p:cNvPr>
              <p:cNvSpPr/>
              <p:nvPr/>
            </p:nvSpPr>
            <p:spPr>
              <a:xfrm>
                <a:off x="0" y="21243"/>
                <a:ext cx="337353" cy="3029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SF">
                <a:extLst>
                  <a:ext uri="{FF2B5EF4-FFF2-40B4-BE49-F238E27FC236}">
                    <a16:creationId xmlns:a16="http://schemas.microsoft.com/office/drawing/2014/main" id="{EFAFB7B4-5CA8-43E6-ACD4-1972D3726E7F}"/>
                  </a:ext>
                </a:extLst>
              </p:cNvPr>
              <p:cNvSpPr txBox="1"/>
              <p:nvPr/>
            </p:nvSpPr>
            <p:spPr>
              <a:xfrm>
                <a:off x="62103" y="0"/>
                <a:ext cx="213146" cy="3454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800" b="1"/>
                </a:lvl1pPr>
              </a:lstStyle>
              <a:p>
                <a:r>
                  <a:rPr dirty="0"/>
                  <a:t>SF</a:t>
                </a:r>
              </a:p>
            </p:txBody>
          </p:sp>
        </p:grpSp>
        <p:grpSp>
          <p:nvGrpSpPr>
            <p:cNvPr id="19" name="Ellipszis 11">
              <a:extLst>
                <a:ext uri="{FF2B5EF4-FFF2-40B4-BE49-F238E27FC236}">
                  <a16:creationId xmlns:a16="http://schemas.microsoft.com/office/drawing/2014/main" id="{7BC3A828-5B41-49CF-BA25-C106C2F5535B}"/>
                </a:ext>
              </a:extLst>
            </p:cNvPr>
            <p:cNvGrpSpPr/>
            <p:nvPr/>
          </p:nvGrpSpPr>
          <p:grpSpPr>
            <a:xfrm>
              <a:off x="9572246" y="1301738"/>
              <a:ext cx="248578" cy="346229"/>
              <a:chOff x="0" y="0"/>
              <a:chExt cx="248576" cy="346227"/>
            </a:xfrm>
          </p:grpSpPr>
          <p:sp>
            <p:nvSpPr>
              <p:cNvPr id="27" name="Ovaal">
                <a:extLst>
                  <a:ext uri="{FF2B5EF4-FFF2-40B4-BE49-F238E27FC236}">
                    <a16:creationId xmlns:a16="http://schemas.microsoft.com/office/drawing/2014/main" id="{D1615355-BC26-4FD5-8E19-7E2A8E1E7617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8" name="3">
                <a:extLst>
                  <a:ext uri="{FF2B5EF4-FFF2-40B4-BE49-F238E27FC236}">
                    <a16:creationId xmlns:a16="http://schemas.microsoft.com/office/drawing/2014/main" id="{82F74D85-E963-4896-A117-611231826E18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3</a:t>
                </a:r>
              </a:p>
            </p:txBody>
          </p:sp>
        </p:grpSp>
        <p:grpSp>
          <p:nvGrpSpPr>
            <p:cNvPr id="20" name="Ellipszis 11">
              <a:extLst>
                <a:ext uri="{FF2B5EF4-FFF2-40B4-BE49-F238E27FC236}">
                  <a16:creationId xmlns:a16="http://schemas.microsoft.com/office/drawing/2014/main" id="{9AB3E9D5-5BAC-44A3-93BC-1FDFFB3A7BAE}"/>
                </a:ext>
              </a:extLst>
            </p:cNvPr>
            <p:cNvGrpSpPr/>
            <p:nvPr/>
          </p:nvGrpSpPr>
          <p:grpSpPr>
            <a:xfrm>
              <a:off x="10347859" y="2043829"/>
              <a:ext cx="248578" cy="346229"/>
              <a:chOff x="0" y="0"/>
              <a:chExt cx="248576" cy="346227"/>
            </a:xfrm>
          </p:grpSpPr>
          <p:sp>
            <p:nvSpPr>
              <p:cNvPr id="24" name="Ovaal">
                <a:extLst>
                  <a:ext uri="{FF2B5EF4-FFF2-40B4-BE49-F238E27FC236}">
                    <a16:creationId xmlns:a16="http://schemas.microsoft.com/office/drawing/2014/main" id="{879878A2-2267-4FB1-A994-400276FB09F4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6" name="3">
                <a:extLst>
                  <a:ext uri="{FF2B5EF4-FFF2-40B4-BE49-F238E27FC236}">
                    <a16:creationId xmlns:a16="http://schemas.microsoft.com/office/drawing/2014/main" id="{EEDD0850-231A-43F1-B4C3-F5429927860F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lang="hu-HU" dirty="0"/>
                  <a:t>4</a:t>
                </a:r>
                <a:endParaRPr dirty="0"/>
              </a:p>
            </p:txBody>
          </p:sp>
        </p:grpSp>
        <p:grpSp>
          <p:nvGrpSpPr>
            <p:cNvPr id="21" name="Ellipszis 13">
              <a:extLst>
                <a:ext uri="{FF2B5EF4-FFF2-40B4-BE49-F238E27FC236}">
                  <a16:creationId xmlns:a16="http://schemas.microsoft.com/office/drawing/2014/main" id="{0D807200-594F-47B1-8814-6FD7B7055B6C}"/>
                </a:ext>
              </a:extLst>
            </p:cNvPr>
            <p:cNvGrpSpPr/>
            <p:nvPr/>
          </p:nvGrpSpPr>
          <p:grpSpPr>
            <a:xfrm>
              <a:off x="7737149" y="2328910"/>
              <a:ext cx="248577" cy="346229"/>
              <a:chOff x="0" y="0"/>
              <a:chExt cx="248576" cy="346227"/>
            </a:xfrm>
          </p:grpSpPr>
          <p:sp>
            <p:nvSpPr>
              <p:cNvPr id="22" name="Ovaal">
                <a:extLst>
                  <a:ext uri="{FF2B5EF4-FFF2-40B4-BE49-F238E27FC236}">
                    <a16:creationId xmlns:a16="http://schemas.microsoft.com/office/drawing/2014/main" id="{99B2A8CC-06B4-4C02-9683-6BC89C918BB1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3" name="5">
                <a:extLst>
                  <a:ext uri="{FF2B5EF4-FFF2-40B4-BE49-F238E27FC236}">
                    <a16:creationId xmlns:a16="http://schemas.microsoft.com/office/drawing/2014/main" id="{C1F59242-8500-42E6-B4DD-CF44F42FE8D5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3739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A416D2-0952-B35D-299D-F942F53A2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2641AB-B208-6016-C4E3-F3E2A79E1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Ton’s </a:t>
            </a:r>
            <a:r>
              <a:rPr lang="hu-HU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R</a:t>
            </a:r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ace start</a:t>
            </a: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endParaRPr lang="en-US" b="1" dirty="0">
              <a:solidFill>
                <a:srgbClr val="285780"/>
              </a:solidFill>
              <a:latin typeface="IBM Plex Serif" panose="02060503050406000203" pitchFamily="18" charset="-18"/>
            </a:endParaRP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50F511D2-6605-478C-8878-599AB4DEA8FD}"/>
              </a:ext>
            </a:extLst>
          </p:cNvPr>
          <p:cNvGrpSpPr/>
          <p:nvPr/>
        </p:nvGrpSpPr>
        <p:grpSpPr>
          <a:xfrm>
            <a:off x="8374203" y="-7533"/>
            <a:ext cx="3817797" cy="2900792"/>
            <a:chOff x="2340008" y="1265206"/>
            <a:chExt cx="3716165" cy="3159270"/>
          </a:xfrm>
        </p:grpSpPr>
        <p:pic>
          <p:nvPicPr>
            <p:cNvPr id="29" name="Afbeelding 2" descr="Afbeelding 2">
              <a:extLst>
                <a:ext uri="{FF2B5EF4-FFF2-40B4-BE49-F238E27FC236}">
                  <a16:creationId xmlns:a16="http://schemas.microsoft.com/office/drawing/2014/main" id="{EB9AB310-C997-159A-CD38-C1AC98161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131" r="18162" b="24716"/>
            <a:stretch/>
          </p:blipFill>
          <p:spPr>
            <a:xfrm>
              <a:off x="2340008" y="1265206"/>
              <a:ext cx="3716165" cy="315927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1" name="Pijl: rechts 3">
              <a:extLst>
                <a:ext uri="{FF2B5EF4-FFF2-40B4-BE49-F238E27FC236}">
                  <a16:creationId xmlns:a16="http://schemas.microsoft.com/office/drawing/2014/main" id="{8945A585-1664-73A0-38A9-31D0726716BF}"/>
                </a:ext>
              </a:extLst>
            </p:cNvPr>
            <p:cNvSpPr/>
            <p:nvPr/>
          </p:nvSpPr>
          <p:spPr>
            <a:xfrm rot="9969400">
              <a:off x="4128830" y="2913448"/>
              <a:ext cx="521401" cy="34733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25400">
              <a:solidFill>
                <a:schemeClr val="accent1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  <p:sp>
          <p:nvSpPr>
            <p:cNvPr id="33" name="Pijl: rechts 4">
              <a:extLst>
                <a:ext uri="{FF2B5EF4-FFF2-40B4-BE49-F238E27FC236}">
                  <a16:creationId xmlns:a16="http://schemas.microsoft.com/office/drawing/2014/main" id="{87987586-2EBB-A08A-CAF2-F253E5BCA3C8}"/>
                </a:ext>
              </a:extLst>
            </p:cNvPr>
            <p:cNvSpPr/>
            <p:nvPr/>
          </p:nvSpPr>
          <p:spPr>
            <a:xfrm rot="20632560">
              <a:off x="4423511" y="3554679"/>
              <a:ext cx="521401" cy="34733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25400">
              <a:solidFill>
                <a:schemeClr val="accent1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</p:grp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BB058EFC-7A66-40E4-90F4-195A84D2AEF1}"/>
              </a:ext>
            </a:extLst>
          </p:cNvPr>
          <p:cNvGrpSpPr/>
          <p:nvPr/>
        </p:nvGrpSpPr>
        <p:grpSpPr>
          <a:xfrm>
            <a:off x="5421458" y="2893259"/>
            <a:ext cx="6770542" cy="3984335"/>
            <a:chOff x="4367695" y="397891"/>
            <a:chExt cx="6770542" cy="3984335"/>
          </a:xfrm>
        </p:grpSpPr>
        <p:sp>
          <p:nvSpPr>
            <p:cNvPr id="10" name="Lijn">
              <a:extLst>
                <a:ext uri="{FF2B5EF4-FFF2-40B4-BE49-F238E27FC236}">
                  <a16:creationId xmlns:a16="http://schemas.microsoft.com/office/drawing/2014/main" id="{C3A81B56-2869-46DF-8816-7EF9344CB80F}"/>
                </a:ext>
              </a:extLst>
            </p:cNvPr>
            <p:cNvSpPr/>
            <p:nvPr/>
          </p:nvSpPr>
          <p:spPr>
            <a:xfrm flipV="1">
              <a:off x="8848423" y="976897"/>
              <a:ext cx="2" cy="338554"/>
            </a:xfrm>
            <a:prstGeom prst="line">
              <a:avLst/>
            </a:prstGeom>
            <a:ln w="50800">
              <a:solidFill>
                <a:srgbClr val="FFFFFF"/>
              </a:solidFill>
              <a:custDash>
                <a:ds d="200000" sp="200000"/>
              </a:custDash>
              <a:miter lim="400000"/>
              <a:tailEnd type="triangle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sp>
          <p:nvSpPr>
            <p:cNvPr id="11" name="Lijn">
              <a:extLst>
                <a:ext uri="{FF2B5EF4-FFF2-40B4-BE49-F238E27FC236}">
                  <a16:creationId xmlns:a16="http://schemas.microsoft.com/office/drawing/2014/main" id="{B1CCD9F4-AA36-4E39-B506-7CBFC1584F1D}"/>
                </a:ext>
              </a:extLst>
            </p:cNvPr>
            <p:cNvSpPr/>
            <p:nvPr/>
          </p:nvSpPr>
          <p:spPr>
            <a:xfrm flipV="1">
              <a:off x="8115846" y="1346008"/>
              <a:ext cx="684361" cy="20734"/>
            </a:xfrm>
            <a:prstGeom prst="line">
              <a:avLst/>
            </a:prstGeom>
            <a:ln w="63500">
              <a:solidFill>
                <a:srgbClr val="FFFFFF"/>
              </a:solidFill>
              <a:custDash>
                <a:ds d="200000" sp="200000"/>
              </a:custDash>
              <a:miter lim="400000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pic>
          <p:nvPicPr>
            <p:cNvPr id="12" name="Kép 8" descr="Kép 8">
              <a:extLst>
                <a:ext uri="{FF2B5EF4-FFF2-40B4-BE49-F238E27FC236}">
                  <a16:creationId xmlns:a16="http://schemas.microsoft.com/office/drawing/2014/main" id="{AB2AE59E-9AC3-4B5A-81FF-22F43F436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7695" y="397891"/>
              <a:ext cx="6770542" cy="3984335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3" name="Ellipszis 10">
              <a:extLst>
                <a:ext uri="{FF2B5EF4-FFF2-40B4-BE49-F238E27FC236}">
                  <a16:creationId xmlns:a16="http://schemas.microsoft.com/office/drawing/2014/main" id="{B9B93EC8-A51C-4312-BDF6-E121EDD85332}"/>
                </a:ext>
              </a:extLst>
            </p:cNvPr>
            <p:cNvGrpSpPr/>
            <p:nvPr/>
          </p:nvGrpSpPr>
          <p:grpSpPr>
            <a:xfrm>
              <a:off x="6642700" y="2886082"/>
              <a:ext cx="248577" cy="346229"/>
              <a:chOff x="0" y="0"/>
              <a:chExt cx="248576" cy="346227"/>
            </a:xfrm>
          </p:grpSpPr>
          <p:sp>
            <p:nvSpPr>
              <p:cNvPr id="26" name="Ovaal">
                <a:extLst>
                  <a:ext uri="{FF2B5EF4-FFF2-40B4-BE49-F238E27FC236}">
                    <a16:creationId xmlns:a16="http://schemas.microsoft.com/office/drawing/2014/main" id="{E43BFA76-336C-41FB-A7F0-B375326E4A42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0ADC7473-62C6-4C0B-ACDD-03643A19AA3B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1</a:t>
                </a:r>
              </a:p>
            </p:txBody>
          </p:sp>
        </p:grpSp>
        <p:grpSp>
          <p:nvGrpSpPr>
            <p:cNvPr id="14" name="Ellipszis 9">
              <a:extLst>
                <a:ext uri="{FF2B5EF4-FFF2-40B4-BE49-F238E27FC236}">
                  <a16:creationId xmlns:a16="http://schemas.microsoft.com/office/drawing/2014/main" id="{1D544DC0-5F10-4781-8509-47071AF4002A}"/>
                </a:ext>
              </a:extLst>
            </p:cNvPr>
            <p:cNvGrpSpPr/>
            <p:nvPr/>
          </p:nvGrpSpPr>
          <p:grpSpPr>
            <a:xfrm>
              <a:off x="8233280" y="1376884"/>
              <a:ext cx="337353" cy="345437"/>
              <a:chOff x="0" y="0"/>
              <a:chExt cx="337352" cy="345435"/>
            </a:xfrm>
          </p:grpSpPr>
          <p:sp>
            <p:nvSpPr>
              <p:cNvPr id="24" name="Ovaal">
                <a:extLst>
                  <a:ext uri="{FF2B5EF4-FFF2-40B4-BE49-F238E27FC236}">
                    <a16:creationId xmlns:a16="http://schemas.microsoft.com/office/drawing/2014/main" id="{2FEB0EF8-A731-4E4C-BF51-E01150193012}"/>
                  </a:ext>
                </a:extLst>
              </p:cNvPr>
              <p:cNvSpPr/>
              <p:nvPr/>
            </p:nvSpPr>
            <p:spPr>
              <a:xfrm>
                <a:off x="0" y="21243"/>
                <a:ext cx="337353" cy="3029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5" name="SF">
                <a:extLst>
                  <a:ext uri="{FF2B5EF4-FFF2-40B4-BE49-F238E27FC236}">
                    <a16:creationId xmlns:a16="http://schemas.microsoft.com/office/drawing/2014/main" id="{F5704868-11B3-427C-BB4C-EDDBD5489249}"/>
                  </a:ext>
                </a:extLst>
              </p:cNvPr>
              <p:cNvSpPr txBox="1"/>
              <p:nvPr/>
            </p:nvSpPr>
            <p:spPr>
              <a:xfrm>
                <a:off x="62103" y="0"/>
                <a:ext cx="213146" cy="3454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800" b="1"/>
                </a:lvl1pPr>
              </a:lstStyle>
              <a:p>
                <a:r>
                  <a:rPr dirty="0"/>
                  <a:t>SF</a:t>
                </a:r>
              </a:p>
            </p:txBody>
          </p:sp>
        </p:grpSp>
        <p:grpSp>
          <p:nvGrpSpPr>
            <p:cNvPr id="15" name="Ellipszis 11">
              <a:extLst>
                <a:ext uri="{FF2B5EF4-FFF2-40B4-BE49-F238E27FC236}">
                  <a16:creationId xmlns:a16="http://schemas.microsoft.com/office/drawing/2014/main" id="{DA464B3F-B783-450D-81E0-213F9C7237EC}"/>
                </a:ext>
              </a:extLst>
            </p:cNvPr>
            <p:cNvGrpSpPr/>
            <p:nvPr/>
          </p:nvGrpSpPr>
          <p:grpSpPr>
            <a:xfrm>
              <a:off x="9572246" y="1301738"/>
              <a:ext cx="248578" cy="346229"/>
              <a:chOff x="0" y="0"/>
              <a:chExt cx="248576" cy="346227"/>
            </a:xfrm>
          </p:grpSpPr>
          <p:sp>
            <p:nvSpPr>
              <p:cNvPr id="22" name="Ovaal">
                <a:extLst>
                  <a:ext uri="{FF2B5EF4-FFF2-40B4-BE49-F238E27FC236}">
                    <a16:creationId xmlns:a16="http://schemas.microsoft.com/office/drawing/2014/main" id="{E9407764-64EA-4A06-A277-55E0614E767B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3" name="3">
                <a:extLst>
                  <a:ext uri="{FF2B5EF4-FFF2-40B4-BE49-F238E27FC236}">
                    <a16:creationId xmlns:a16="http://schemas.microsoft.com/office/drawing/2014/main" id="{EDD65B6D-0DF3-4DDC-B550-D80C6C92B7D0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3</a:t>
                </a:r>
              </a:p>
            </p:txBody>
          </p:sp>
        </p:grpSp>
        <p:grpSp>
          <p:nvGrpSpPr>
            <p:cNvPr id="16" name="Ellipszis 11">
              <a:extLst>
                <a:ext uri="{FF2B5EF4-FFF2-40B4-BE49-F238E27FC236}">
                  <a16:creationId xmlns:a16="http://schemas.microsoft.com/office/drawing/2014/main" id="{AC3A2F9C-72B5-422D-9FCF-106AFBCE3D8D}"/>
                </a:ext>
              </a:extLst>
            </p:cNvPr>
            <p:cNvGrpSpPr/>
            <p:nvPr/>
          </p:nvGrpSpPr>
          <p:grpSpPr>
            <a:xfrm>
              <a:off x="10347859" y="2043829"/>
              <a:ext cx="248578" cy="346229"/>
              <a:chOff x="0" y="0"/>
              <a:chExt cx="248576" cy="346227"/>
            </a:xfrm>
          </p:grpSpPr>
          <p:sp>
            <p:nvSpPr>
              <p:cNvPr id="20" name="Ovaal">
                <a:extLst>
                  <a:ext uri="{FF2B5EF4-FFF2-40B4-BE49-F238E27FC236}">
                    <a16:creationId xmlns:a16="http://schemas.microsoft.com/office/drawing/2014/main" id="{4686978F-3F93-4891-AE3D-973AF2FA0E87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1" name="3">
                <a:extLst>
                  <a:ext uri="{FF2B5EF4-FFF2-40B4-BE49-F238E27FC236}">
                    <a16:creationId xmlns:a16="http://schemas.microsoft.com/office/drawing/2014/main" id="{968DC184-5B16-4F0B-A750-51DF88CCC480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lang="hu-HU" dirty="0"/>
                  <a:t>4</a:t>
                </a:r>
                <a:endParaRPr dirty="0"/>
              </a:p>
            </p:txBody>
          </p:sp>
        </p:grpSp>
        <p:grpSp>
          <p:nvGrpSpPr>
            <p:cNvPr id="17" name="Ellipszis 13">
              <a:extLst>
                <a:ext uri="{FF2B5EF4-FFF2-40B4-BE49-F238E27FC236}">
                  <a16:creationId xmlns:a16="http://schemas.microsoft.com/office/drawing/2014/main" id="{9CD39B71-DB7B-4508-A9CA-73183B575847}"/>
                </a:ext>
              </a:extLst>
            </p:cNvPr>
            <p:cNvGrpSpPr/>
            <p:nvPr/>
          </p:nvGrpSpPr>
          <p:grpSpPr>
            <a:xfrm>
              <a:off x="7737149" y="2328910"/>
              <a:ext cx="248577" cy="346229"/>
              <a:chOff x="0" y="0"/>
              <a:chExt cx="248576" cy="346227"/>
            </a:xfrm>
          </p:grpSpPr>
          <p:sp>
            <p:nvSpPr>
              <p:cNvPr id="18" name="Ovaal">
                <a:extLst>
                  <a:ext uri="{FF2B5EF4-FFF2-40B4-BE49-F238E27FC236}">
                    <a16:creationId xmlns:a16="http://schemas.microsoft.com/office/drawing/2014/main" id="{BD186CB1-4A70-4255-84BD-B04FE724804F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19" name="5">
                <a:extLst>
                  <a:ext uri="{FF2B5EF4-FFF2-40B4-BE49-F238E27FC236}">
                    <a16:creationId xmlns:a16="http://schemas.microsoft.com/office/drawing/2014/main" id="{94664C48-8490-478A-BE84-810866622153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5</a:t>
                </a:r>
              </a:p>
            </p:txBody>
          </p:sp>
        </p:grpSp>
      </p:grp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A32699E0-E55C-4F38-B836-7BAA8595B518}"/>
              </a:ext>
            </a:extLst>
          </p:cNvPr>
          <p:cNvSpPr txBox="1"/>
          <p:nvPr/>
        </p:nvSpPr>
        <p:spPr>
          <a:xfrm>
            <a:off x="214522" y="1181965"/>
            <a:ext cx="48508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/>
              <a:t>Your race distance is the sum of all the sailed legs. Start in any direction</a:t>
            </a:r>
            <a:r>
              <a:rPr lang="hu-HU" sz="2100" dirty="0"/>
              <a:t>.</a:t>
            </a:r>
            <a:endParaRPr lang="en-US" sz="2100" dirty="0"/>
          </a:p>
          <a:p>
            <a:pPr lvl="1"/>
            <a:r>
              <a:rPr lang="en-US" sz="2100" dirty="0"/>
              <a:t>Possible legs are:</a:t>
            </a:r>
            <a:endParaRPr lang="hu-HU" sz="2100" dirty="0"/>
          </a:p>
          <a:p>
            <a:pPr lvl="1"/>
            <a:endParaRPr lang="hu-HU" sz="2100" dirty="0"/>
          </a:p>
          <a:p>
            <a:pPr lvl="1"/>
            <a:endParaRPr lang="hu-HU" sz="2100" dirty="0"/>
          </a:p>
          <a:p>
            <a:pPr lvl="1"/>
            <a:endParaRPr lang="hu-HU" sz="2100" dirty="0"/>
          </a:p>
          <a:p>
            <a:pPr lvl="1"/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You can only sail a leg more than twice if you sailed at least 3 different legs. </a:t>
            </a:r>
            <a:endParaRPr lang="hu-HU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After the finish give us a list of legs you completed</a:t>
            </a:r>
            <a:r>
              <a:rPr lang="hu-HU" sz="2100" dirty="0"/>
              <a:t>.</a:t>
            </a:r>
            <a:endParaRPr lang="en-US" sz="2100" dirty="0"/>
          </a:p>
          <a:p>
            <a:endParaRPr lang="en-US" sz="21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49EED6-C3E6-B120-5CE4-DE6B1C2B4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313295"/>
              </p:ext>
            </p:extLst>
          </p:nvPr>
        </p:nvGraphicFramePr>
        <p:xfrm>
          <a:off x="2933771" y="2026516"/>
          <a:ext cx="1638300" cy="1371600"/>
        </p:xfrm>
        <a:graphic>
          <a:graphicData uri="http://schemas.openxmlformats.org/drawingml/2006/table">
            <a:tbl>
              <a:tblPr/>
              <a:tblGrid>
                <a:gridCol w="373380">
                  <a:extLst>
                    <a:ext uri="{9D8B030D-6E8A-4147-A177-3AD203B41FA5}">
                      <a16:colId xmlns:a16="http://schemas.microsoft.com/office/drawing/2014/main" val="637355064"/>
                    </a:ext>
                  </a:extLst>
                </a:gridCol>
                <a:gridCol w="434340">
                  <a:extLst>
                    <a:ext uri="{9D8B030D-6E8A-4147-A177-3AD203B41FA5}">
                      <a16:colId xmlns:a16="http://schemas.microsoft.com/office/drawing/2014/main" val="435446095"/>
                    </a:ext>
                  </a:extLst>
                </a:gridCol>
                <a:gridCol w="830580">
                  <a:extLst>
                    <a:ext uri="{9D8B030D-6E8A-4147-A177-3AD203B41FA5}">
                      <a16:colId xmlns:a16="http://schemas.microsoft.com/office/drawing/2014/main" val="2127567862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SF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5,77 km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57861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SF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 dirty="0">
                          <a:effectLst/>
                          <a:latin typeface="Aptos" panose="020B0004020202020204" pitchFamily="34" charset="0"/>
                        </a:rPr>
                        <a:t>11,46 km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16718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SF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6,67 km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98639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5,73 km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73266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"/>
                        </a:spcAft>
                        <a:buNone/>
                      </a:pPr>
                      <a:r>
                        <a:rPr lang="hu-HU" sz="1200" dirty="0">
                          <a:effectLst/>
                          <a:latin typeface="Aptos" panose="020B0004020202020204" pitchFamily="34" charset="0"/>
                        </a:rPr>
                        <a:t>5,63 km </a:t>
                      </a:r>
                    </a:p>
                  </a:txBody>
                  <a:tcPr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575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899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686CE-4343-2286-DC89-06C22F989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182E2F-76E6-8779-8AEF-5796D88C8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u-HU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Match Race</a:t>
            </a: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endParaRPr lang="en-US" b="1" dirty="0">
              <a:solidFill>
                <a:srgbClr val="285780"/>
              </a:solidFill>
              <a:latin typeface="IBM Plex Serif" panose="02060503050406000203" pitchFamily="18" charset="-18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9245BB-3E77-9C1C-0638-10A82E484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33" y="922322"/>
            <a:ext cx="10591800" cy="2380862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93000"/>
              </a:lnSpc>
              <a:buNone/>
              <a:defRPr sz="34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4000" dirty="0">
              <a:latin typeface="IBM Plex Serif" panose="02060503050406000203" pitchFamily="18" charset="-18"/>
            </a:endParaRPr>
          </a:p>
          <a:p>
            <a:pPr marL="0" indent="0">
              <a:buNone/>
            </a:pPr>
            <a:endParaRPr lang="hu-HU" sz="3200" dirty="0">
              <a:latin typeface="IBM Plex Serif" panose="02060503050406000203" pitchFamily="18" charset="-18"/>
            </a:endParaRP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  <p:graphicFrame>
        <p:nvGraphicFramePr>
          <p:cNvPr id="5" name="Tabel 1">
            <a:extLst>
              <a:ext uri="{FF2B5EF4-FFF2-40B4-BE49-F238E27FC236}">
                <a16:creationId xmlns:a16="http://schemas.microsoft.com/office/drawing/2014/main" id="{98F0B17E-6D17-41DD-F70F-F9D5A68EEB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2711515"/>
              </p:ext>
            </p:extLst>
          </p:nvPr>
        </p:nvGraphicFramePr>
        <p:xfrm>
          <a:off x="3232285" y="2806325"/>
          <a:ext cx="2314575" cy="2696798"/>
        </p:xfrm>
        <a:graphic>
          <a:graphicData uri="http://schemas.openxmlformats.org/drawingml/2006/table">
            <a:tbl>
              <a:tblPr bandRow="1"/>
              <a:tblGrid>
                <a:gridCol w="1177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7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40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defRPr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Course A</a:t>
                      </a:r>
                      <a:r>
                        <a:rPr sz="2000" dirty="0"/>
                        <a:t> 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 b="1">
                          <a:solidFill>
                            <a:srgbClr val="00206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defRPr>
                      </a:pPr>
                      <a:r>
                        <a:rPr sz="2000" dirty="0">
                          <a:solidFill>
                            <a:srgbClr val="00B050"/>
                          </a:solidFill>
                        </a:rPr>
                        <a:t>Course B</a:t>
                      </a:r>
                      <a:r>
                        <a:rPr sz="2000" dirty="0"/>
                        <a:t> 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620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Start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Start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82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1</a:t>
                      </a:r>
                      <a:endParaRPr sz="2000" b="1" dirty="0">
                        <a:solidFill>
                          <a:srgbClr val="FF000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5</a:t>
                      </a:r>
                      <a:endParaRPr sz="2000" b="1" dirty="0">
                        <a:solidFill>
                          <a:srgbClr val="00B05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82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2</a:t>
                      </a:r>
                      <a:endParaRPr sz="2000" b="1" dirty="0">
                        <a:solidFill>
                          <a:srgbClr val="FF000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4</a:t>
                      </a:r>
                      <a:endParaRPr sz="2000" b="1" dirty="0">
                        <a:solidFill>
                          <a:srgbClr val="00B05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82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3</a:t>
                      </a:r>
                      <a:endParaRPr sz="2000" b="1" dirty="0">
                        <a:solidFill>
                          <a:srgbClr val="FF000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1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82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4</a:t>
                      </a:r>
                      <a:endParaRPr sz="2000" b="1" dirty="0">
                        <a:solidFill>
                          <a:srgbClr val="FF000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2</a:t>
                      </a:r>
                      <a:endParaRPr sz="2000" b="1" dirty="0">
                        <a:solidFill>
                          <a:srgbClr val="00B05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82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5</a:t>
                      </a:r>
                      <a:endParaRPr sz="2000" b="1" dirty="0">
                        <a:solidFill>
                          <a:srgbClr val="FF000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lang="hu-HU"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3</a:t>
                      </a:r>
                      <a:endParaRPr sz="2000" b="1" dirty="0">
                        <a:solidFill>
                          <a:srgbClr val="00B050"/>
                        </a:solidFill>
                        <a:latin typeface="Franklin Gothic Book"/>
                        <a:ea typeface="Franklin Gothic Book"/>
                        <a:cs typeface="Franklin Gothic Book"/>
                        <a:sym typeface="Franklin Gothic Book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822"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Finish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defTabSz="457200">
                        <a:lnSpc>
                          <a:spcPct val="93000"/>
                        </a:lnSpc>
                        <a:defRPr sz="1800"/>
                      </a:pPr>
                      <a:r>
                        <a:rPr sz="2000" b="1" dirty="0">
                          <a:solidFill>
                            <a:srgbClr val="00B050"/>
                          </a:solidFill>
                          <a:latin typeface="Franklin Gothic Book"/>
                          <a:ea typeface="Franklin Gothic Book"/>
                          <a:cs typeface="Franklin Gothic Book"/>
                          <a:sym typeface="Franklin Gothic Book"/>
                        </a:rPr>
                        <a:t>Finish</a:t>
                      </a: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C66EFEB-F0E0-88BF-100A-B191A9D4CE60}"/>
              </a:ext>
            </a:extLst>
          </p:cNvPr>
          <p:cNvSpPr txBox="1"/>
          <p:nvPr/>
        </p:nvSpPr>
        <p:spPr>
          <a:xfrm>
            <a:off x="297719" y="1472961"/>
            <a:ext cx="4745230" cy="1165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657" indent="-250657" defTabSz="457200">
              <a:lnSpc>
                <a:spcPct val="93000"/>
              </a:lnSpc>
              <a:buSzPct val="100000"/>
              <a:buChar char="-"/>
              <a:defRPr sz="25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500" dirty="0"/>
              <a:t>(mark 2 </a:t>
            </a:r>
            <a:r>
              <a:rPr lang="en-US" sz="2500" dirty="0" err="1"/>
              <a:t>approx</a:t>
            </a:r>
            <a:r>
              <a:rPr lang="en-US" sz="2500" dirty="0"/>
              <a:t> 400 </a:t>
            </a:r>
            <a:r>
              <a:rPr lang="en-US" sz="2500" dirty="0" err="1"/>
              <a:t>mtr</a:t>
            </a:r>
            <a:r>
              <a:rPr lang="en-US" sz="2500" dirty="0"/>
              <a:t>)</a:t>
            </a:r>
          </a:p>
          <a:p>
            <a:pPr marL="250657" indent="-250657" defTabSz="457200">
              <a:lnSpc>
                <a:spcPct val="93000"/>
              </a:lnSpc>
              <a:buSzPct val="100000"/>
              <a:buChar char="-"/>
              <a:defRPr sz="25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500" dirty="0"/>
              <a:t>Start schedule according to preliminary results</a:t>
            </a:r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D56913C0-C665-46A3-874B-4A10AD148CE5}"/>
              </a:ext>
            </a:extLst>
          </p:cNvPr>
          <p:cNvGrpSpPr/>
          <p:nvPr/>
        </p:nvGrpSpPr>
        <p:grpSpPr>
          <a:xfrm>
            <a:off x="5953125" y="0"/>
            <a:ext cx="6238875" cy="6858000"/>
            <a:chOff x="4097293" y="328918"/>
            <a:chExt cx="4216451" cy="3940496"/>
          </a:xfrm>
        </p:grpSpPr>
        <p:pic>
          <p:nvPicPr>
            <p:cNvPr id="11" name="Afbeelding 2" descr="Afbeelding 2">
              <a:extLst>
                <a:ext uri="{FF2B5EF4-FFF2-40B4-BE49-F238E27FC236}">
                  <a16:creationId xmlns:a16="http://schemas.microsoft.com/office/drawing/2014/main" id="{739D9694-56C1-AC95-4865-BDF7191BC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7293" y="328918"/>
              <a:ext cx="4216451" cy="394049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5" name="Vlag">
              <a:extLst>
                <a:ext uri="{FF2B5EF4-FFF2-40B4-BE49-F238E27FC236}">
                  <a16:creationId xmlns:a16="http://schemas.microsoft.com/office/drawing/2014/main" id="{DAC9A442-4D30-6CB9-7AE5-00CB132F936D}"/>
                </a:ext>
              </a:extLst>
            </p:cNvPr>
            <p:cNvSpPr/>
            <p:nvPr/>
          </p:nvSpPr>
          <p:spPr>
            <a:xfrm>
              <a:off x="5892017" y="1438863"/>
              <a:ext cx="235119" cy="3047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5" y="0"/>
                  </a:moveTo>
                  <a:cubicBezTo>
                    <a:pt x="616" y="0"/>
                    <a:pt x="0" y="475"/>
                    <a:pt x="0" y="1069"/>
                  </a:cubicBezTo>
                  <a:cubicBezTo>
                    <a:pt x="0" y="1490"/>
                    <a:pt x="321" y="1855"/>
                    <a:pt x="782" y="2028"/>
                  </a:cubicBezTo>
                  <a:lnTo>
                    <a:pt x="782" y="21600"/>
                  </a:lnTo>
                  <a:lnTo>
                    <a:pt x="1993" y="21600"/>
                  </a:lnTo>
                  <a:lnTo>
                    <a:pt x="1993" y="2023"/>
                  </a:lnTo>
                  <a:cubicBezTo>
                    <a:pt x="2454" y="1850"/>
                    <a:pt x="2769" y="1490"/>
                    <a:pt x="2769" y="1069"/>
                  </a:cubicBezTo>
                  <a:cubicBezTo>
                    <a:pt x="2769" y="481"/>
                    <a:pt x="2155" y="0"/>
                    <a:pt x="1385" y="0"/>
                  </a:cubicBezTo>
                  <a:close/>
                  <a:moveTo>
                    <a:pt x="6999" y="2126"/>
                  </a:moveTo>
                  <a:cubicBezTo>
                    <a:pt x="4468" y="2126"/>
                    <a:pt x="2565" y="2616"/>
                    <a:pt x="2565" y="2616"/>
                  </a:cubicBezTo>
                  <a:lnTo>
                    <a:pt x="2565" y="13368"/>
                  </a:lnTo>
                  <a:cubicBezTo>
                    <a:pt x="2565" y="13368"/>
                    <a:pt x="4468" y="12878"/>
                    <a:pt x="6999" y="12878"/>
                  </a:cubicBezTo>
                  <a:cubicBezTo>
                    <a:pt x="9530" y="12878"/>
                    <a:pt x="12210" y="14253"/>
                    <a:pt x="14916" y="14253"/>
                  </a:cubicBezTo>
                  <a:cubicBezTo>
                    <a:pt x="17622" y="14253"/>
                    <a:pt x="21600" y="13368"/>
                    <a:pt x="21600" y="13368"/>
                  </a:cubicBezTo>
                  <a:lnTo>
                    <a:pt x="21600" y="2616"/>
                  </a:lnTo>
                  <a:cubicBezTo>
                    <a:pt x="21600" y="2616"/>
                    <a:pt x="17615" y="3501"/>
                    <a:pt x="14916" y="3501"/>
                  </a:cubicBezTo>
                  <a:cubicBezTo>
                    <a:pt x="12217" y="3501"/>
                    <a:pt x="9530" y="2126"/>
                    <a:pt x="6999" y="2126"/>
                  </a:cubicBez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chemeClr val="accent1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  <p:sp>
          <p:nvSpPr>
            <p:cNvPr id="17" name="Vlag">
              <a:extLst>
                <a:ext uri="{FF2B5EF4-FFF2-40B4-BE49-F238E27FC236}">
                  <a16:creationId xmlns:a16="http://schemas.microsoft.com/office/drawing/2014/main" id="{E098C849-33EC-B62B-2204-8CF3353AFC43}"/>
                </a:ext>
              </a:extLst>
            </p:cNvPr>
            <p:cNvSpPr/>
            <p:nvPr/>
          </p:nvSpPr>
          <p:spPr>
            <a:xfrm>
              <a:off x="6666600" y="1445285"/>
              <a:ext cx="235119" cy="3047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5" y="0"/>
                  </a:moveTo>
                  <a:cubicBezTo>
                    <a:pt x="616" y="0"/>
                    <a:pt x="0" y="475"/>
                    <a:pt x="0" y="1069"/>
                  </a:cubicBezTo>
                  <a:cubicBezTo>
                    <a:pt x="0" y="1490"/>
                    <a:pt x="321" y="1855"/>
                    <a:pt x="782" y="2028"/>
                  </a:cubicBezTo>
                  <a:lnTo>
                    <a:pt x="782" y="21600"/>
                  </a:lnTo>
                  <a:lnTo>
                    <a:pt x="1993" y="21600"/>
                  </a:lnTo>
                  <a:lnTo>
                    <a:pt x="1993" y="2023"/>
                  </a:lnTo>
                  <a:cubicBezTo>
                    <a:pt x="2454" y="1850"/>
                    <a:pt x="2769" y="1490"/>
                    <a:pt x="2769" y="1069"/>
                  </a:cubicBezTo>
                  <a:cubicBezTo>
                    <a:pt x="2769" y="481"/>
                    <a:pt x="2155" y="0"/>
                    <a:pt x="1385" y="0"/>
                  </a:cubicBezTo>
                  <a:close/>
                  <a:moveTo>
                    <a:pt x="6999" y="2126"/>
                  </a:moveTo>
                  <a:cubicBezTo>
                    <a:pt x="4468" y="2126"/>
                    <a:pt x="2565" y="2616"/>
                    <a:pt x="2565" y="2616"/>
                  </a:cubicBezTo>
                  <a:lnTo>
                    <a:pt x="2565" y="13368"/>
                  </a:lnTo>
                  <a:cubicBezTo>
                    <a:pt x="2565" y="13368"/>
                    <a:pt x="4468" y="12878"/>
                    <a:pt x="6999" y="12878"/>
                  </a:cubicBezTo>
                  <a:cubicBezTo>
                    <a:pt x="9530" y="12878"/>
                    <a:pt x="12210" y="14253"/>
                    <a:pt x="14916" y="14253"/>
                  </a:cubicBezTo>
                  <a:cubicBezTo>
                    <a:pt x="17622" y="14253"/>
                    <a:pt x="21600" y="13368"/>
                    <a:pt x="21600" y="13368"/>
                  </a:cubicBezTo>
                  <a:lnTo>
                    <a:pt x="21600" y="2616"/>
                  </a:lnTo>
                  <a:cubicBezTo>
                    <a:pt x="21600" y="2616"/>
                    <a:pt x="17615" y="3501"/>
                    <a:pt x="14916" y="3501"/>
                  </a:cubicBezTo>
                  <a:cubicBezTo>
                    <a:pt x="12217" y="3501"/>
                    <a:pt x="9530" y="2126"/>
                    <a:pt x="6999" y="2126"/>
                  </a:cubicBez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chemeClr val="accent1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  <p:sp>
          <p:nvSpPr>
            <p:cNvPr id="19" name="Lijn">
              <a:extLst>
                <a:ext uri="{FF2B5EF4-FFF2-40B4-BE49-F238E27FC236}">
                  <a16:creationId xmlns:a16="http://schemas.microsoft.com/office/drawing/2014/main" id="{8B23EAED-00B0-C831-8AD7-03990C72FAA9}"/>
                </a:ext>
              </a:extLst>
            </p:cNvPr>
            <p:cNvSpPr/>
            <p:nvPr/>
          </p:nvSpPr>
          <p:spPr>
            <a:xfrm>
              <a:off x="5990513" y="1770382"/>
              <a:ext cx="771793" cy="1"/>
            </a:xfrm>
            <a:prstGeom prst="line">
              <a:avLst/>
            </a:prstGeom>
            <a:ln w="25400">
              <a:solidFill>
                <a:srgbClr val="FFFFFF"/>
              </a:solidFill>
              <a:custDash>
                <a:ds d="200000" sp="200000"/>
              </a:custDash>
              <a:miter lim="400000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4B5C35C-57E2-E10B-6FC5-2D7BEC5BB9BB}"/>
                </a:ext>
              </a:extLst>
            </p:cNvPr>
            <p:cNvSpPr/>
            <p:nvPr/>
          </p:nvSpPr>
          <p:spPr>
            <a:xfrm>
              <a:off x="4981657" y="2716155"/>
              <a:ext cx="391886" cy="32298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1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7BB166E-0245-60CA-3D30-7D34E748CE5C}"/>
                </a:ext>
              </a:extLst>
            </p:cNvPr>
            <p:cNvSpPr/>
            <p:nvPr/>
          </p:nvSpPr>
          <p:spPr>
            <a:xfrm>
              <a:off x="6038638" y="3863081"/>
              <a:ext cx="391886" cy="32298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2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DB38B25-2F70-101F-98C7-1CFB31F15D1E}"/>
                </a:ext>
              </a:extLst>
            </p:cNvPr>
            <p:cNvSpPr/>
            <p:nvPr/>
          </p:nvSpPr>
          <p:spPr>
            <a:xfrm>
              <a:off x="7207444" y="3020413"/>
              <a:ext cx="391886" cy="32298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3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81CFD9-3B18-A1D7-532E-E680CAEF1103}"/>
                </a:ext>
              </a:extLst>
            </p:cNvPr>
            <p:cNvSpPr/>
            <p:nvPr/>
          </p:nvSpPr>
          <p:spPr>
            <a:xfrm>
              <a:off x="6215198" y="2069303"/>
              <a:ext cx="391886" cy="32298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4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1A53975-9EEF-22C8-D42E-010F6BBE2AC7}"/>
                </a:ext>
              </a:extLst>
            </p:cNvPr>
            <p:cNvSpPr/>
            <p:nvPr/>
          </p:nvSpPr>
          <p:spPr>
            <a:xfrm>
              <a:off x="6127137" y="2947360"/>
              <a:ext cx="391886" cy="322983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u-HU" dirty="0"/>
                <a:t>5</a:t>
              </a:r>
            </a:p>
          </p:txBody>
        </p:sp>
      </p:grp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5C115CF4-131C-4A05-A199-0C4658C03974}"/>
              </a:ext>
            </a:extLst>
          </p:cNvPr>
          <p:cNvSpPr/>
          <p:nvPr/>
        </p:nvSpPr>
        <p:spPr>
          <a:xfrm>
            <a:off x="7077072" y="2247900"/>
            <a:ext cx="4246015" cy="4564379"/>
          </a:xfrm>
          <a:custGeom>
            <a:avLst/>
            <a:gdLst>
              <a:gd name="connsiteX0" fmla="*/ 1785941 w 4246015"/>
              <a:gd name="connsiteY0" fmla="*/ 195263 h 4564379"/>
              <a:gd name="connsiteX1" fmla="*/ 3 w 4246015"/>
              <a:gd name="connsiteY1" fmla="*/ 2138363 h 4564379"/>
              <a:gd name="connsiteX2" fmla="*/ 1771653 w 4246015"/>
              <a:gd name="connsiteY2" fmla="*/ 4557713 h 4564379"/>
              <a:gd name="connsiteX3" fmla="*/ 4243391 w 4246015"/>
              <a:gd name="connsiteY3" fmla="*/ 2786063 h 4564379"/>
              <a:gd name="connsiteX4" fmla="*/ 2238378 w 4246015"/>
              <a:gd name="connsiteY4" fmla="*/ 657225 h 4564379"/>
              <a:gd name="connsiteX5" fmla="*/ 1790703 w 4246015"/>
              <a:gd name="connsiteY5" fmla="*/ 2928938 h 4564379"/>
              <a:gd name="connsiteX6" fmla="*/ 2686053 w 4246015"/>
              <a:gd name="connsiteY6" fmla="*/ 2724150 h 4564379"/>
              <a:gd name="connsiteX7" fmla="*/ 2605091 w 4246015"/>
              <a:gd name="connsiteY7" fmla="*/ 762000 h 4564379"/>
              <a:gd name="connsiteX8" fmla="*/ 2433641 w 4246015"/>
              <a:gd name="connsiteY8" fmla="*/ 0 h 456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46015" h="4564379">
                <a:moveTo>
                  <a:pt x="1785941" y="195263"/>
                </a:moveTo>
                <a:cubicBezTo>
                  <a:pt x="894162" y="803275"/>
                  <a:pt x="2384" y="1411288"/>
                  <a:pt x="3" y="2138363"/>
                </a:cubicBezTo>
                <a:cubicBezTo>
                  <a:pt x="-2378" y="2865438"/>
                  <a:pt x="1064422" y="4449763"/>
                  <a:pt x="1771653" y="4557713"/>
                </a:cubicBezTo>
                <a:cubicBezTo>
                  <a:pt x="2478884" y="4665663"/>
                  <a:pt x="4165604" y="3436144"/>
                  <a:pt x="4243391" y="2786063"/>
                </a:cubicBezTo>
                <a:cubicBezTo>
                  <a:pt x="4321178" y="2135982"/>
                  <a:pt x="2647159" y="633413"/>
                  <a:pt x="2238378" y="657225"/>
                </a:cubicBezTo>
                <a:cubicBezTo>
                  <a:pt x="1829597" y="681038"/>
                  <a:pt x="1716090" y="2584451"/>
                  <a:pt x="1790703" y="2928938"/>
                </a:cubicBezTo>
                <a:cubicBezTo>
                  <a:pt x="1865316" y="3273426"/>
                  <a:pt x="2550322" y="3085306"/>
                  <a:pt x="2686053" y="2724150"/>
                </a:cubicBezTo>
                <a:cubicBezTo>
                  <a:pt x="2821784" y="2362994"/>
                  <a:pt x="2647160" y="1216025"/>
                  <a:pt x="2605091" y="762000"/>
                </a:cubicBezTo>
                <a:cubicBezTo>
                  <a:pt x="2563022" y="307975"/>
                  <a:pt x="2440785" y="103981"/>
                  <a:pt x="2433641" y="0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9BD8473C-D4B6-45B2-995B-25C307DB965E}"/>
              </a:ext>
            </a:extLst>
          </p:cNvPr>
          <p:cNvSpPr/>
          <p:nvPr/>
        </p:nvSpPr>
        <p:spPr>
          <a:xfrm>
            <a:off x="7039046" y="2300288"/>
            <a:ext cx="4343910" cy="4348904"/>
          </a:xfrm>
          <a:custGeom>
            <a:avLst/>
            <a:gdLst>
              <a:gd name="connsiteX0" fmla="*/ 2128767 w 4343910"/>
              <a:gd name="connsiteY0" fmla="*/ 123825 h 4348904"/>
              <a:gd name="connsiteX1" fmla="*/ 1662042 w 4343910"/>
              <a:gd name="connsiteY1" fmla="*/ 2852737 h 4348904"/>
              <a:gd name="connsiteX2" fmla="*/ 2638354 w 4343910"/>
              <a:gd name="connsiteY2" fmla="*/ 2681287 h 4348904"/>
              <a:gd name="connsiteX3" fmla="*/ 2724079 w 4343910"/>
              <a:gd name="connsiteY3" fmla="*/ 638175 h 4348904"/>
              <a:gd name="connsiteX4" fmla="*/ 18979 w 4343910"/>
              <a:gd name="connsiteY4" fmla="*/ 2000250 h 4348904"/>
              <a:gd name="connsiteX5" fmla="*/ 1662042 w 4343910"/>
              <a:gd name="connsiteY5" fmla="*/ 4329112 h 4348904"/>
              <a:gd name="connsiteX6" fmla="*/ 4333804 w 4343910"/>
              <a:gd name="connsiteY6" fmla="*/ 2947987 h 4348904"/>
              <a:gd name="connsiteX7" fmla="*/ 2590729 w 4343910"/>
              <a:gd name="connsiteY7" fmla="*/ 0 h 434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43910" h="4348904">
                <a:moveTo>
                  <a:pt x="2128767" y="123825"/>
                </a:moveTo>
                <a:cubicBezTo>
                  <a:pt x="1852939" y="1275159"/>
                  <a:pt x="1577111" y="2426493"/>
                  <a:pt x="1662042" y="2852737"/>
                </a:cubicBezTo>
                <a:cubicBezTo>
                  <a:pt x="1746973" y="3278981"/>
                  <a:pt x="2461348" y="3050381"/>
                  <a:pt x="2638354" y="2681287"/>
                </a:cubicBezTo>
                <a:cubicBezTo>
                  <a:pt x="2815360" y="2312193"/>
                  <a:pt x="3160642" y="751681"/>
                  <a:pt x="2724079" y="638175"/>
                </a:cubicBezTo>
                <a:cubicBezTo>
                  <a:pt x="2287517" y="524669"/>
                  <a:pt x="195985" y="1385094"/>
                  <a:pt x="18979" y="2000250"/>
                </a:cubicBezTo>
                <a:cubicBezTo>
                  <a:pt x="-158027" y="2615406"/>
                  <a:pt x="942905" y="4171156"/>
                  <a:pt x="1662042" y="4329112"/>
                </a:cubicBezTo>
                <a:cubicBezTo>
                  <a:pt x="2381179" y="4487068"/>
                  <a:pt x="4179023" y="3669506"/>
                  <a:pt x="4333804" y="2947987"/>
                </a:cubicBezTo>
                <a:cubicBezTo>
                  <a:pt x="4488585" y="2226468"/>
                  <a:pt x="2817741" y="390525"/>
                  <a:pt x="2590729" y="0"/>
                </a:cubicBezTo>
              </a:path>
            </a:pathLst>
          </a:custGeom>
          <a:noFill/>
          <a:ln w="38100">
            <a:solidFill>
              <a:srgbClr val="00B050"/>
            </a:solidFill>
            <a:headEnd type="oval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5840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686CE-4343-2286-DC89-06C22F989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182E2F-76E6-8779-8AEF-5796D88C8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u-HU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Match Race</a:t>
            </a: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endParaRPr lang="en-US" b="1" dirty="0">
              <a:solidFill>
                <a:srgbClr val="285780"/>
              </a:solidFill>
              <a:latin typeface="IBM Plex Serif" panose="02060503050406000203" pitchFamily="18" charset="-18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9245BB-3E77-9C1C-0638-10A82E484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33" y="922322"/>
            <a:ext cx="10591800" cy="2380862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93000"/>
              </a:lnSpc>
              <a:buNone/>
              <a:defRPr sz="34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4000" dirty="0">
              <a:latin typeface="IBM Plex Serif" panose="02060503050406000203" pitchFamily="18" charset="-18"/>
            </a:endParaRPr>
          </a:p>
          <a:p>
            <a:pPr marL="0" indent="0">
              <a:buNone/>
            </a:pPr>
            <a:endParaRPr lang="hu-HU" sz="3200" dirty="0">
              <a:latin typeface="IBM Plex Serif" panose="02060503050406000203" pitchFamily="18" charset="-18"/>
            </a:endParaRP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  <p:sp>
        <p:nvSpPr>
          <p:cNvPr id="27" name="Tekstvak 1">
            <a:extLst>
              <a:ext uri="{FF2B5EF4-FFF2-40B4-BE49-F238E27FC236}">
                <a16:creationId xmlns:a16="http://schemas.microsoft.com/office/drawing/2014/main" id="{7CED34D4-C158-404C-8CD9-EDED9B35F3AB}"/>
              </a:ext>
            </a:extLst>
          </p:cNvPr>
          <p:cNvSpPr txBox="1"/>
          <p:nvPr/>
        </p:nvSpPr>
        <p:spPr>
          <a:xfrm>
            <a:off x="651551" y="1927273"/>
            <a:ext cx="6736886" cy="2606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1: time tr</a:t>
            </a:r>
            <a:r>
              <a:rPr lang="hu-HU" dirty="0" err="1"/>
              <a:t>ia</a:t>
            </a:r>
            <a:r>
              <a:rPr dirty="0"/>
              <a:t>l, you will sail for the fastest time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2: place 9&amp;10 from stage 1 will race for place 9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3: quarterfinals, result from stage 1: 1vs8, 2vs7, 3vs6, 4vs5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4: rep</a:t>
            </a:r>
            <a:r>
              <a:rPr lang="hu-HU" dirty="0"/>
              <a:t>e</a:t>
            </a:r>
            <a:r>
              <a:rPr dirty="0" err="1"/>
              <a:t>chage</a:t>
            </a:r>
            <a:r>
              <a:rPr dirty="0"/>
              <a:t> losers from stage 3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5: semi</a:t>
            </a:r>
            <a:r>
              <a:rPr lang="hu-HU" dirty="0"/>
              <a:t>-</a:t>
            </a:r>
            <a:r>
              <a:rPr dirty="0"/>
              <a:t>finals: winners from stage 3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6: losers from stage 4, winner gets 7th place, loser 8th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7: winners from stage 4, winner gets 5th place, loser 6th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 8: petit final, losers of stage 5, winner is 3rd, loser 4th</a:t>
            </a:r>
          </a:p>
          <a:p>
            <a:pPr>
              <a:defRPr sz="1800"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dirty="0"/>
              <a:t>Stage</a:t>
            </a:r>
            <a:r>
              <a:rPr lang="hu-HU" dirty="0"/>
              <a:t> </a:t>
            </a:r>
            <a:r>
              <a:rPr dirty="0"/>
              <a:t>9: final, winners of stage 5, winner is 1st, loser 2nd</a:t>
            </a:r>
          </a:p>
        </p:txBody>
      </p:sp>
      <p:graphicFrame>
        <p:nvGraphicFramePr>
          <p:cNvPr id="28" name="Tabel 4">
            <a:extLst>
              <a:ext uri="{FF2B5EF4-FFF2-40B4-BE49-F238E27FC236}">
                <a16:creationId xmlns:a16="http://schemas.microsoft.com/office/drawing/2014/main" id="{1528EAE7-720F-48C7-A3B0-31A5F663E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714101"/>
              </p:ext>
            </p:extLst>
          </p:nvPr>
        </p:nvGraphicFramePr>
        <p:xfrm>
          <a:off x="7886700" y="43127"/>
          <a:ext cx="3716242" cy="5453380"/>
        </p:xfrm>
        <a:graphic>
          <a:graphicData uri="http://schemas.openxmlformats.org/drawingml/2006/table">
            <a:tbl>
              <a:tblPr/>
              <a:tblGrid>
                <a:gridCol w="896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6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stage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race 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course A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course B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O03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O16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2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O18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O02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O11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O15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4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O07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O05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O17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O14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2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6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9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10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7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8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8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2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7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 dirty="0">
                          <a:sym typeface="Helvetica"/>
                        </a:rPr>
                        <a:t>9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6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10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4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4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11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 R10L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R7L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4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12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 R9L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R8L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13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R7W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R10W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14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R8W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R9W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6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15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R11L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R12L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7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16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R12W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R11W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8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17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R14L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R13L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607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9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18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>
                          <a:sym typeface="Helvetica"/>
                        </a:rPr>
                        <a:t>R13W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800" b="1" dirty="0">
                          <a:sym typeface="Helvetica"/>
                        </a:rPr>
                        <a:t>R14W</a:t>
                      </a:r>
                    </a:p>
                  </a:txBody>
                  <a:tcPr marL="6350" marR="6350" marT="6350" marB="635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7394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686CE-4343-2286-DC89-06C22F989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182E2F-76E6-8779-8AEF-5796D88C8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u-HU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  <a:t>Extra info</a:t>
            </a: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br>
              <a:rPr lang="en-US" b="1" dirty="0">
                <a:solidFill>
                  <a:srgbClr val="285780"/>
                </a:solidFill>
                <a:latin typeface="IBM Plex Serif" panose="02060503050406000203" pitchFamily="18" charset="-18"/>
              </a:rPr>
            </a:br>
            <a:endParaRPr lang="en-US" b="1" dirty="0">
              <a:solidFill>
                <a:srgbClr val="285780"/>
              </a:solidFill>
              <a:latin typeface="IBM Plex Serif" panose="02060503050406000203" pitchFamily="18" charset="-18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9245BB-3E77-9C1C-0638-10A82E484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33" y="922322"/>
            <a:ext cx="10591800" cy="2380862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93000"/>
              </a:lnSpc>
              <a:buNone/>
              <a:defRPr sz="34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4000" dirty="0">
              <a:latin typeface="IBM Plex Serif" panose="02060503050406000203" pitchFamily="18" charset="-18"/>
            </a:endParaRPr>
          </a:p>
          <a:p>
            <a:pPr marL="0" indent="0">
              <a:buNone/>
            </a:pPr>
            <a:endParaRPr lang="hu-HU" sz="3200" dirty="0">
              <a:latin typeface="IBM Plex Serif" panose="02060503050406000203" pitchFamily="18" charset="-18"/>
            </a:endParaRP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2202F5B-9A07-434A-8C32-81B066F0A353}"/>
              </a:ext>
            </a:extLst>
          </p:cNvPr>
          <p:cNvSpPr txBox="1"/>
          <p:nvPr/>
        </p:nvSpPr>
        <p:spPr>
          <a:xfrm>
            <a:off x="481013" y="1552576"/>
            <a:ext cx="8634412" cy="3241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93000"/>
              </a:lnSpc>
              <a:buSzPct val="100000"/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Official communication </a:t>
            </a:r>
            <a:r>
              <a:rPr lang="hu-HU" sz="2400" dirty="0"/>
              <a:t>W</a:t>
            </a:r>
            <a:r>
              <a:rPr lang="en-US" sz="2400" dirty="0"/>
              <a:t>hats</a:t>
            </a:r>
            <a:r>
              <a:rPr lang="hu-HU" sz="2400" dirty="0"/>
              <a:t>A</a:t>
            </a:r>
            <a:r>
              <a:rPr lang="en-US" sz="2400" dirty="0"/>
              <a:t>pp group!</a:t>
            </a:r>
            <a:endParaRPr lang="en-US" sz="2800" dirty="0"/>
          </a:p>
          <a:p>
            <a:pPr defTabSz="457200">
              <a:lnSpc>
                <a:spcPct val="93000"/>
              </a:lnSpc>
              <a:buSzPct val="100000"/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Race will be covered through </a:t>
            </a:r>
            <a:r>
              <a:rPr lang="hu-HU" sz="2400" dirty="0" err="1"/>
              <a:t>eS</a:t>
            </a:r>
            <a:r>
              <a:rPr lang="en-US" sz="2400" dirty="0" err="1"/>
              <a:t>tela</a:t>
            </a:r>
            <a:r>
              <a:rPr lang="en-US" sz="2400" dirty="0"/>
              <a:t>, so download the app!</a:t>
            </a:r>
            <a:endParaRPr lang="en-US" sz="2800" dirty="0"/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2800" dirty="0"/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- </a:t>
            </a:r>
            <a:r>
              <a:rPr lang="hu-HU" sz="2400" dirty="0"/>
              <a:t>  </a:t>
            </a:r>
            <a:r>
              <a:rPr lang="en-US" sz="2400" dirty="0"/>
              <a:t>Race officer: András Helmeczi </a:t>
            </a:r>
          </a:p>
          <a:p>
            <a:pPr marL="342900" indent="-342900" defTabSz="457200">
              <a:lnSpc>
                <a:spcPct val="93000"/>
              </a:lnSpc>
              <a:buFontTx/>
              <a:buChar char="-"/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Coordinator jury tent: Tibor </a:t>
            </a:r>
            <a:r>
              <a:rPr lang="en-US" sz="2400" dirty="0" err="1"/>
              <a:t>Szanka</a:t>
            </a:r>
            <a:r>
              <a:rPr lang="hu-HU" sz="2400" dirty="0"/>
              <a:t>, Bendegúz Náray</a:t>
            </a:r>
          </a:p>
          <a:p>
            <a:pPr marL="342900" indent="-342900" defTabSz="457200">
              <a:lnSpc>
                <a:spcPct val="93000"/>
              </a:lnSpc>
              <a:buFontTx/>
              <a:buChar char="-"/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hu-HU" sz="2400" dirty="0" err="1"/>
              <a:t>Technical</a:t>
            </a:r>
            <a:r>
              <a:rPr lang="hu-HU" sz="2400" dirty="0"/>
              <a:t> </a:t>
            </a:r>
            <a:r>
              <a:rPr lang="hu-HU" sz="2400" dirty="0" err="1"/>
              <a:t>inspection</a:t>
            </a:r>
            <a:r>
              <a:rPr lang="hu-HU" sz="2400" dirty="0"/>
              <a:t>: Tibor </a:t>
            </a:r>
            <a:r>
              <a:rPr lang="hu-HU" sz="2400" dirty="0" err="1"/>
              <a:t>Szanka</a:t>
            </a:r>
            <a:endParaRPr lang="en-US" sz="2400" dirty="0"/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- Emergency: 112</a:t>
            </a:r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2400" dirty="0"/>
          </a:p>
          <a:p>
            <a:pPr defTabSz="457200">
              <a:lnSpc>
                <a:spcPct val="93000"/>
              </a:lnSpc>
              <a:defRPr sz="28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2400" dirty="0"/>
              <a:t>- Please tag @universityofpannonia</a:t>
            </a:r>
            <a:r>
              <a:rPr lang="hu-HU" sz="2400" dirty="0"/>
              <a:t> </a:t>
            </a:r>
            <a:r>
              <a:rPr lang="en-US" sz="2400" dirty="0"/>
              <a:t>in your socials</a:t>
            </a:r>
          </a:p>
        </p:txBody>
      </p:sp>
    </p:spTree>
    <p:extLst>
      <p:ext uri="{BB962C8B-B14F-4D97-AF65-F5344CB8AC3E}">
        <p14:creationId xmlns:p14="http://schemas.microsoft.com/office/powerpoint/2010/main" val="938547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Safety</a:t>
            </a:r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 </a:t>
            </a:r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First</a:t>
            </a:r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500672"/>
            <a:ext cx="10591800" cy="3528527"/>
          </a:xfrm>
        </p:spPr>
        <p:txBody>
          <a:bodyPr>
            <a:normAutofit lnSpcReduction="10000"/>
          </a:bodyPr>
          <a:lstStyle/>
          <a:p>
            <a:r>
              <a:rPr lang="hu-HU" b="1" dirty="0">
                <a:latin typeface="IBM Plex Serif Light" panose="02060403050406000203" pitchFamily="18" charset="-18"/>
              </a:rPr>
              <a:t>S</a:t>
            </a:r>
            <a:r>
              <a:rPr lang="en-US" b="1" dirty="0" err="1">
                <a:latin typeface="IBM Plex Serif Light" panose="02060403050406000203" pitchFamily="18" charset="-18"/>
              </a:rPr>
              <a:t>tay</a:t>
            </a:r>
            <a:r>
              <a:rPr lang="en-US" b="1" dirty="0">
                <a:latin typeface="IBM Plex Serif Light" panose="02060403050406000203" pitchFamily="18" charset="-18"/>
              </a:rPr>
              <a:t> hydrated &amp; cool, use sunscreen</a:t>
            </a:r>
          </a:p>
          <a:p>
            <a:r>
              <a:rPr lang="hu-HU" b="1" dirty="0">
                <a:latin typeface="IBM Plex Serif Light" panose="02060403050406000203" pitchFamily="18" charset="-18"/>
              </a:rPr>
              <a:t>U</a:t>
            </a:r>
            <a:r>
              <a:rPr lang="en-US" b="1" dirty="0">
                <a:latin typeface="IBM Plex Serif Light" panose="02060403050406000203" pitchFamily="18" charset="-18"/>
              </a:rPr>
              <a:t>se tested</a:t>
            </a:r>
            <a:r>
              <a:rPr lang="hu-HU" b="1" dirty="0">
                <a:latin typeface="IBM Plex Serif Light" panose="02060403050406000203" pitchFamily="18" charset="-18"/>
              </a:rPr>
              <a:t>/</a:t>
            </a:r>
            <a:r>
              <a:rPr lang="hu-HU" b="1" dirty="0" err="1">
                <a:latin typeface="IBM Plex Serif Light" panose="02060403050406000203" pitchFamily="18" charset="-18"/>
              </a:rPr>
              <a:t>approved</a:t>
            </a:r>
            <a:r>
              <a:rPr lang="en-US" b="1" dirty="0">
                <a:latin typeface="IBM Plex Serif Light" panose="02060403050406000203" pitchFamily="18" charset="-18"/>
              </a:rPr>
              <a:t> life jacket</a:t>
            </a:r>
          </a:p>
          <a:p>
            <a:r>
              <a:rPr lang="hu-HU" b="1" dirty="0">
                <a:latin typeface="IBM Plex Serif Light" panose="02060403050406000203" pitchFamily="18" charset="-18"/>
              </a:rPr>
              <a:t>K</a:t>
            </a:r>
            <a:r>
              <a:rPr lang="en-US" b="1" dirty="0" err="1">
                <a:latin typeface="IBM Plex Serif Light" panose="02060403050406000203" pitchFamily="18" charset="-18"/>
              </a:rPr>
              <a:t>eep</a:t>
            </a:r>
            <a:r>
              <a:rPr lang="en-US" b="1" dirty="0">
                <a:latin typeface="IBM Plex Serif Light" panose="02060403050406000203" pitchFamily="18" charset="-18"/>
              </a:rPr>
              <a:t> your boat dry</a:t>
            </a:r>
          </a:p>
          <a:p>
            <a:r>
              <a:rPr lang="hu-HU" b="1" dirty="0">
                <a:latin typeface="IBM Plex Serif Light" panose="02060403050406000203" pitchFamily="18" charset="-18"/>
              </a:rPr>
              <a:t>S</a:t>
            </a:r>
            <a:r>
              <a:rPr lang="en-US" b="1" dirty="0" err="1">
                <a:latin typeface="IBM Plex Serif Light" panose="02060403050406000203" pitchFamily="18" charset="-18"/>
              </a:rPr>
              <a:t>tay</a:t>
            </a:r>
            <a:r>
              <a:rPr lang="en-US" b="1" dirty="0">
                <a:latin typeface="IBM Plex Serif Light" panose="02060403050406000203" pitchFamily="18" charset="-18"/>
              </a:rPr>
              <a:t> within 500 m of the shoreline at all times</a:t>
            </a:r>
          </a:p>
          <a:p>
            <a:r>
              <a:rPr lang="en-US" b="1" dirty="0">
                <a:latin typeface="IBM Plex Serif Light" panose="02060403050406000203" pitchFamily="18" charset="-18"/>
              </a:rPr>
              <a:t>Captains:</a:t>
            </a:r>
          </a:p>
          <a:p>
            <a:pPr lvl="1"/>
            <a:r>
              <a:rPr lang="hu-HU" b="1" dirty="0">
                <a:latin typeface="IBM Plex Serif Light" panose="02060403050406000203" pitchFamily="18" charset="-18"/>
              </a:rPr>
              <a:t>W</a:t>
            </a:r>
            <a:r>
              <a:rPr lang="en-US" b="1" dirty="0">
                <a:latin typeface="IBM Plex Serif Light" panose="02060403050406000203" pitchFamily="18" charset="-18"/>
              </a:rPr>
              <a:t>hen in doubt, ask!</a:t>
            </a:r>
          </a:p>
          <a:p>
            <a:pPr lvl="1"/>
            <a:r>
              <a:rPr lang="en-US" b="1" dirty="0">
                <a:latin typeface="IBM Plex Serif Light" panose="02060403050406000203" pitchFamily="18" charset="-18"/>
              </a:rPr>
              <a:t>While teammate </a:t>
            </a:r>
            <a:r>
              <a:rPr lang="hu-HU" b="1" dirty="0">
                <a:latin typeface="IBM Plex Serif Light" panose="02060403050406000203" pitchFamily="18" charset="-18"/>
              </a:rPr>
              <a:t>is </a:t>
            </a:r>
            <a:r>
              <a:rPr lang="en-US" b="1" dirty="0">
                <a:latin typeface="IBM Plex Serif Light" panose="02060403050406000203" pitchFamily="18" charset="-18"/>
              </a:rPr>
              <a:t>on water, be present in jury tent and connect to </a:t>
            </a:r>
            <a:r>
              <a:rPr lang="hu-HU" b="1" dirty="0">
                <a:latin typeface="IBM Plex Serif Light" panose="02060403050406000203" pitchFamily="18" charset="-18"/>
              </a:rPr>
              <a:t>W</a:t>
            </a:r>
            <a:r>
              <a:rPr lang="en-US" b="1" dirty="0">
                <a:latin typeface="IBM Plex Serif Light" panose="02060403050406000203" pitchFamily="18" charset="-18"/>
              </a:rPr>
              <a:t>hats</a:t>
            </a:r>
            <a:r>
              <a:rPr lang="hu-HU" b="1" dirty="0">
                <a:latin typeface="IBM Plex Serif Light" panose="02060403050406000203" pitchFamily="18" charset="-18"/>
              </a:rPr>
              <a:t>A</a:t>
            </a:r>
            <a:r>
              <a:rPr lang="en-US" b="1" dirty="0">
                <a:latin typeface="IBM Plex Serif Light" panose="02060403050406000203" pitchFamily="18" charset="-18"/>
              </a:rPr>
              <a:t>pp group</a:t>
            </a: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70132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Jury</a:t>
            </a:r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 </a:t>
            </a:r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Tent</a:t>
            </a:r>
            <a:endParaRPr lang="hu-HU" dirty="0">
              <a:solidFill>
                <a:srgbClr val="285780"/>
              </a:solidFill>
              <a:latin typeface="Raleway Black" pitchFamily="2" charset="-18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500673"/>
            <a:ext cx="10591800" cy="2973086"/>
          </a:xfrm>
        </p:spPr>
        <p:txBody>
          <a:bodyPr>
            <a:normAutofit/>
          </a:bodyPr>
          <a:lstStyle/>
          <a:p>
            <a:r>
              <a:rPr lang="en-US" b="1" dirty="0">
                <a:latin typeface="IBM Plex Serif Light" panose="02060403050406000203" pitchFamily="18" charset="-18"/>
              </a:rPr>
              <a:t>Join </a:t>
            </a:r>
            <a:r>
              <a:rPr lang="hu-HU" b="1" dirty="0">
                <a:latin typeface="IBM Plex Serif Light" panose="02060403050406000203" pitchFamily="18" charset="-18"/>
              </a:rPr>
              <a:t>W</a:t>
            </a:r>
            <a:r>
              <a:rPr lang="en-US" b="1" dirty="0">
                <a:latin typeface="IBM Plex Serif Light" panose="02060403050406000203" pitchFamily="18" charset="-18"/>
              </a:rPr>
              <a:t>hats</a:t>
            </a:r>
            <a:r>
              <a:rPr lang="hu-HU" b="1" dirty="0">
                <a:latin typeface="IBM Plex Serif Light" panose="02060403050406000203" pitchFamily="18" charset="-18"/>
              </a:rPr>
              <a:t>A</a:t>
            </a:r>
            <a:r>
              <a:rPr lang="en-US" b="1" dirty="0">
                <a:latin typeface="IBM Plex Serif Light" panose="02060403050406000203" pitchFamily="18" charset="-18"/>
              </a:rPr>
              <a:t>pp group “Solar Boat Race Hungary 2026”</a:t>
            </a:r>
          </a:p>
          <a:p>
            <a:r>
              <a:rPr lang="hu-HU" b="1" dirty="0">
                <a:latin typeface="IBM Plex Serif Light" panose="02060403050406000203" pitchFamily="18" charset="-18"/>
              </a:rPr>
              <a:t>O</a:t>
            </a:r>
            <a:r>
              <a:rPr lang="en-US" b="1" dirty="0">
                <a:latin typeface="IBM Plex Serif Light" panose="02060403050406000203" pitchFamily="18" charset="-18"/>
              </a:rPr>
              <a:t>ne team member</a:t>
            </a:r>
            <a:r>
              <a:rPr lang="hu-HU" b="1" dirty="0">
                <a:latin typeface="IBM Plex Serif Light" panose="02060403050406000203" pitchFamily="18" charset="-18"/>
              </a:rPr>
              <a:t> </a:t>
            </a:r>
            <a:r>
              <a:rPr lang="en-US" b="1" dirty="0">
                <a:latin typeface="IBM Plex Serif Light" panose="02060403050406000203" pitchFamily="18" charset="-18"/>
              </a:rPr>
              <a:t>in contact with pilot at all times when boat</a:t>
            </a:r>
            <a:r>
              <a:rPr lang="hu-HU" b="1" dirty="0">
                <a:latin typeface="IBM Plex Serif Light" panose="02060403050406000203" pitchFamily="18" charset="-18"/>
              </a:rPr>
              <a:t> is</a:t>
            </a:r>
            <a:r>
              <a:rPr lang="en-US" b="1" dirty="0">
                <a:latin typeface="IBM Plex Serif Light" panose="02060403050406000203" pitchFamily="18" charset="-18"/>
              </a:rPr>
              <a:t> afloat</a:t>
            </a:r>
          </a:p>
          <a:p>
            <a:r>
              <a:rPr lang="en-US" b="1" dirty="0">
                <a:latin typeface="IBM Plex Serif Light" panose="02060403050406000203" pitchFamily="18" charset="-18"/>
              </a:rPr>
              <a:t>Location: in the tent at the pier in the event area</a:t>
            </a:r>
            <a:endParaRPr lang="hu-HU" sz="1400" b="1" dirty="0">
              <a:latin typeface="IBM Plex Serif Light" panose="02060403050406000203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85066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AF8AD-D723-054C-F028-A2F182055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B5EB1-399D-1757-1513-99C1968BA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Slipway</a:t>
            </a:r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 </a:t>
            </a:r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rules</a:t>
            </a:r>
            <a:endParaRPr lang="hu-HU" dirty="0">
              <a:solidFill>
                <a:srgbClr val="285780"/>
              </a:solidFill>
              <a:latin typeface="Raleway Black" pitchFamily="2" charset="-18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400E92-17E8-5835-F0A0-AE921C01F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673"/>
            <a:ext cx="10591800" cy="2973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IBM Plex Serif Light" panose="02060403050406000203" pitchFamily="18" charset="-18"/>
              </a:rPr>
              <a:t> </a:t>
            </a:r>
          </a:p>
          <a:p>
            <a:r>
              <a:rPr lang="en-US" b="1" dirty="0">
                <a:latin typeface="IBM Plex Serif Light" panose="02060403050406000203" pitchFamily="18" charset="-18"/>
              </a:rPr>
              <a:t>Arrive on time to launch. There may be a queue.</a:t>
            </a:r>
            <a:endParaRPr lang="hu-HU" b="1" dirty="0">
              <a:latin typeface="IBM Plex Serif Light" panose="02060403050406000203" pitchFamily="18" charset="-18"/>
            </a:endParaRPr>
          </a:p>
          <a:p>
            <a:r>
              <a:rPr lang="en-US" b="1" dirty="0">
                <a:latin typeface="IBM Plex Serif Light" panose="02060403050406000203" pitchFamily="18" charset="-18"/>
              </a:rPr>
              <a:t>No modifications at the slipway before racing.</a:t>
            </a:r>
            <a:endParaRPr lang="hu-HU" sz="1400" b="1" dirty="0">
              <a:latin typeface="IBM Plex Serif Light" panose="02060403050406000203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3242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364F3-C637-AB48-5958-B35C45332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89D758-20F9-B3AF-8894-CE71FA2EA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873805"/>
            <a:ext cx="6858000" cy="375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3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CEE943-9D4D-0291-1C6F-5F0D986ED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ble">
            <a:extLst>
              <a:ext uri="{FF2B5EF4-FFF2-40B4-BE49-F238E27FC236}">
                <a16:creationId xmlns:a16="http://schemas.microsoft.com/office/drawing/2014/main" id="{35D416C0-22FB-1EC2-EDAF-F9F2ABE32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644" y="701310"/>
            <a:ext cx="6666711" cy="464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33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CF4D5-17B2-F295-D93A-61BE6B89A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281B6F-7A9A-53B8-E56F-8553E24AF486}"/>
              </a:ext>
            </a:extLst>
          </p:cNvPr>
          <p:cNvSpPr txBox="1"/>
          <p:nvPr/>
        </p:nvSpPr>
        <p:spPr>
          <a:xfrm>
            <a:off x="578498" y="593167"/>
            <a:ext cx="10823510" cy="5759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93000"/>
              </a:lnSpc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3600" dirty="0"/>
              <a:t>Start procedure</a:t>
            </a:r>
            <a:r>
              <a:rPr lang="hu-HU" sz="3600" dirty="0"/>
              <a:t> </a:t>
            </a:r>
            <a:r>
              <a:rPr lang="hu-HU" sz="3600" dirty="0" err="1"/>
              <a:t>for</a:t>
            </a:r>
            <a:r>
              <a:rPr lang="en-US" sz="3600" dirty="0"/>
              <a:t> </a:t>
            </a:r>
            <a:r>
              <a:rPr lang="hu-HU" sz="3600" dirty="0"/>
              <a:t>E</a:t>
            </a:r>
            <a:r>
              <a:rPr lang="en-US" sz="3600" dirty="0" err="1"/>
              <a:t>ndurance</a:t>
            </a:r>
            <a:r>
              <a:rPr lang="en-US" sz="3600" dirty="0"/>
              <a:t>, Ton’s </a:t>
            </a:r>
            <a:r>
              <a:rPr lang="hu-HU" sz="3600" dirty="0"/>
              <a:t>R</a:t>
            </a:r>
            <a:r>
              <a:rPr lang="en-US" sz="3600" dirty="0"/>
              <a:t>ace, Slalom </a:t>
            </a:r>
            <a:r>
              <a:rPr lang="hu-HU" sz="3600" dirty="0"/>
              <a:t>and</a:t>
            </a:r>
            <a:r>
              <a:rPr lang="en-US" sz="3600" dirty="0"/>
              <a:t> Match </a:t>
            </a:r>
            <a:r>
              <a:rPr lang="hu-HU" sz="3600" dirty="0"/>
              <a:t>R</a:t>
            </a:r>
            <a:r>
              <a:rPr lang="en-US" sz="3600" dirty="0"/>
              <a:t>ace:</a:t>
            </a:r>
          </a:p>
          <a:p>
            <a:pPr defTabSz="457200">
              <a:lnSpc>
                <a:spcPct val="93000"/>
              </a:lnSpc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36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3600" dirty="0"/>
              <a:t>Go to waiting area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3600" dirty="0"/>
              <a:t>Pass by starting line &amp; be acknowledged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hu-HU" sz="36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3600" dirty="0"/>
              <a:t>1 min to start =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hu-HU" sz="36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3600" dirty="0"/>
              <a:t>Start =</a:t>
            </a:r>
          </a:p>
          <a:p>
            <a:pPr defTabSz="457200">
              <a:lnSpc>
                <a:spcPct val="93000"/>
              </a:lnSpc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36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3600" dirty="0"/>
              <a:t>Finish = </a:t>
            </a:r>
          </a:p>
        </p:txBody>
      </p:sp>
      <p:sp>
        <p:nvSpPr>
          <p:cNvPr id="6" name="Megafoon">
            <a:extLst>
              <a:ext uri="{FF2B5EF4-FFF2-40B4-BE49-F238E27FC236}">
                <a16:creationId xmlns:a16="http://schemas.microsoft.com/office/drawing/2014/main" id="{63EE6B3F-271C-10CA-7BDB-806695F91F13}"/>
              </a:ext>
            </a:extLst>
          </p:cNvPr>
          <p:cNvSpPr/>
          <p:nvPr/>
        </p:nvSpPr>
        <p:spPr>
          <a:xfrm>
            <a:off x="4728199" y="3670378"/>
            <a:ext cx="1051377" cy="532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8" y="0"/>
                </a:moveTo>
                <a:lnTo>
                  <a:pt x="1296" y="8342"/>
                </a:lnTo>
                <a:lnTo>
                  <a:pt x="1296" y="7965"/>
                </a:lnTo>
                <a:cubicBezTo>
                  <a:pt x="1296" y="7822"/>
                  <a:pt x="1235" y="7702"/>
                  <a:pt x="1163" y="7702"/>
                </a:cubicBezTo>
                <a:lnTo>
                  <a:pt x="132" y="7702"/>
                </a:lnTo>
                <a:cubicBezTo>
                  <a:pt x="59" y="7702"/>
                  <a:pt x="0" y="7822"/>
                  <a:pt x="0" y="7965"/>
                </a:cubicBezTo>
                <a:lnTo>
                  <a:pt x="0" y="13572"/>
                </a:lnTo>
                <a:cubicBezTo>
                  <a:pt x="0" y="13715"/>
                  <a:pt x="59" y="13831"/>
                  <a:pt x="132" y="13831"/>
                </a:cubicBezTo>
                <a:lnTo>
                  <a:pt x="1163" y="13831"/>
                </a:lnTo>
                <a:cubicBezTo>
                  <a:pt x="1235" y="13831"/>
                  <a:pt x="1296" y="13715"/>
                  <a:pt x="1296" y="13572"/>
                </a:cubicBezTo>
                <a:lnTo>
                  <a:pt x="1296" y="13258"/>
                </a:lnTo>
                <a:lnTo>
                  <a:pt x="4868" y="14871"/>
                </a:lnTo>
                <a:cubicBezTo>
                  <a:pt x="4831" y="15727"/>
                  <a:pt x="4856" y="17088"/>
                  <a:pt x="5246" y="18369"/>
                </a:cubicBezTo>
                <a:cubicBezTo>
                  <a:pt x="5666" y="19743"/>
                  <a:pt x="6385" y="20665"/>
                  <a:pt x="7391" y="21110"/>
                </a:cubicBezTo>
                <a:cubicBezTo>
                  <a:pt x="7411" y="21118"/>
                  <a:pt x="7709" y="21237"/>
                  <a:pt x="8130" y="21237"/>
                </a:cubicBezTo>
                <a:cubicBezTo>
                  <a:pt x="8379" y="21237"/>
                  <a:pt x="8670" y="21198"/>
                  <a:pt x="8972" y="21067"/>
                </a:cubicBezTo>
                <a:cubicBezTo>
                  <a:pt x="9689" y="20757"/>
                  <a:pt x="10583" y="19899"/>
                  <a:pt x="10999" y="17636"/>
                </a:cubicBezTo>
                <a:lnTo>
                  <a:pt x="19788" y="21600"/>
                </a:lnTo>
                <a:cubicBezTo>
                  <a:pt x="19788" y="21600"/>
                  <a:pt x="21349" y="19032"/>
                  <a:pt x="21600" y="10803"/>
                </a:cubicBezTo>
                <a:lnTo>
                  <a:pt x="21360" y="10800"/>
                </a:lnTo>
                <a:lnTo>
                  <a:pt x="21600" y="10797"/>
                </a:lnTo>
                <a:cubicBezTo>
                  <a:pt x="21349" y="2568"/>
                  <a:pt x="19788" y="0"/>
                  <a:pt x="19788" y="0"/>
                </a:cubicBezTo>
                <a:close/>
                <a:moveTo>
                  <a:pt x="5884" y="15327"/>
                </a:moveTo>
                <a:lnTo>
                  <a:pt x="9983" y="17176"/>
                </a:lnTo>
                <a:cubicBezTo>
                  <a:pt x="9401" y="19745"/>
                  <a:pt x="7796" y="19199"/>
                  <a:pt x="7607" y="19125"/>
                </a:cubicBezTo>
                <a:cubicBezTo>
                  <a:pt x="6898" y="18811"/>
                  <a:pt x="6403" y="18209"/>
                  <a:pt x="6132" y="17336"/>
                </a:cubicBezTo>
                <a:cubicBezTo>
                  <a:pt x="5918" y="16643"/>
                  <a:pt x="5877" y="15882"/>
                  <a:pt x="5884" y="1532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8" name="Vlag">
            <a:extLst>
              <a:ext uri="{FF2B5EF4-FFF2-40B4-BE49-F238E27FC236}">
                <a16:creationId xmlns:a16="http://schemas.microsoft.com/office/drawing/2014/main" id="{77983864-9DE5-E711-51E1-BAC51F7296A4}"/>
              </a:ext>
            </a:extLst>
          </p:cNvPr>
          <p:cNvSpPr/>
          <p:nvPr/>
        </p:nvSpPr>
        <p:spPr>
          <a:xfrm>
            <a:off x="6499091" y="3574002"/>
            <a:ext cx="559588" cy="725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5" y="0"/>
                </a:moveTo>
                <a:cubicBezTo>
                  <a:pt x="616" y="0"/>
                  <a:pt x="0" y="475"/>
                  <a:pt x="0" y="1069"/>
                </a:cubicBezTo>
                <a:cubicBezTo>
                  <a:pt x="0" y="1490"/>
                  <a:pt x="321" y="1855"/>
                  <a:pt x="782" y="2028"/>
                </a:cubicBezTo>
                <a:lnTo>
                  <a:pt x="782" y="21600"/>
                </a:lnTo>
                <a:lnTo>
                  <a:pt x="1993" y="21600"/>
                </a:lnTo>
                <a:lnTo>
                  <a:pt x="1993" y="2023"/>
                </a:lnTo>
                <a:cubicBezTo>
                  <a:pt x="2454" y="1850"/>
                  <a:pt x="2769" y="1490"/>
                  <a:pt x="2769" y="1069"/>
                </a:cubicBezTo>
                <a:cubicBezTo>
                  <a:pt x="2769" y="481"/>
                  <a:pt x="2155" y="0"/>
                  <a:pt x="1385" y="0"/>
                </a:cubicBezTo>
                <a:close/>
                <a:moveTo>
                  <a:pt x="6999" y="2126"/>
                </a:moveTo>
                <a:cubicBezTo>
                  <a:pt x="4468" y="2126"/>
                  <a:pt x="2565" y="2616"/>
                  <a:pt x="2565" y="2616"/>
                </a:cubicBezTo>
                <a:lnTo>
                  <a:pt x="2565" y="13368"/>
                </a:lnTo>
                <a:cubicBezTo>
                  <a:pt x="2565" y="13368"/>
                  <a:pt x="4468" y="12878"/>
                  <a:pt x="6999" y="12878"/>
                </a:cubicBezTo>
                <a:cubicBezTo>
                  <a:pt x="9530" y="12878"/>
                  <a:pt x="12210" y="14253"/>
                  <a:pt x="14916" y="14253"/>
                </a:cubicBezTo>
                <a:cubicBezTo>
                  <a:pt x="17622" y="14253"/>
                  <a:pt x="21600" y="13368"/>
                  <a:pt x="21600" y="13368"/>
                </a:cubicBezTo>
                <a:lnTo>
                  <a:pt x="21600" y="2616"/>
                </a:lnTo>
                <a:cubicBezTo>
                  <a:pt x="21600" y="2616"/>
                  <a:pt x="17615" y="3501"/>
                  <a:pt x="14916" y="3501"/>
                </a:cubicBezTo>
                <a:cubicBezTo>
                  <a:pt x="12217" y="3501"/>
                  <a:pt x="9530" y="2126"/>
                  <a:pt x="6999" y="2126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0" name="Vlag">
            <a:extLst>
              <a:ext uri="{FF2B5EF4-FFF2-40B4-BE49-F238E27FC236}">
                <a16:creationId xmlns:a16="http://schemas.microsoft.com/office/drawing/2014/main" id="{84FD7C37-6F7E-B014-7016-F28994ABF3B1}"/>
              </a:ext>
            </a:extLst>
          </p:cNvPr>
          <p:cNvSpPr/>
          <p:nvPr/>
        </p:nvSpPr>
        <p:spPr>
          <a:xfrm>
            <a:off x="4448405" y="4611637"/>
            <a:ext cx="559588" cy="725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5" y="0"/>
                </a:moveTo>
                <a:cubicBezTo>
                  <a:pt x="616" y="0"/>
                  <a:pt x="0" y="475"/>
                  <a:pt x="0" y="1069"/>
                </a:cubicBezTo>
                <a:cubicBezTo>
                  <a:pt x="0" y="1490"/>
                  <a:pt x="321" y="1855"/>
                  <a:pt x="782" y="2028"/>
                </a:cubicBezTo>
                <a:lnTo>
                  <a:pt x="782" y="21600"/>
                </a:lnTo>
                <a:lnTo>
                  <a:pt x="1993" y="21600"/>
                </a:lnTo>
                <a:lnTo>
                  <a:pt x="1993" y="2023"/>
                </a:lnTo>
                <a:cubicBezTo>
                  <a:pt x="2454" y="1850"/>
                  <a:pt x="2769" y="1490"/>
                  <a:pt x="2769" y="1069"/>
                </a:cubicBezTo>
                <a:cubicBezTo>
                  <a:pt x="2769" y="481"/>
                  <a:pt x="2155" y="0"/>
                  <a:pt x="1385" y="0"/>
                </a:cubicBezTo>
                <a:close/>
                <a:moveTo>
                  <a:pt x="6999" y="2126"/>
                </a:moveTo>
                <a:cubicBezTo>
                  <a:pt x="4468" y="2126"/>
                  <a:pt x="2565" y="2616"/>
                  <a:pt x="2565" y="2616"/>
                </a:cubicBezTo>
                <a:lnTo>
                  <a:pt x="2565" y="13368"/>
                </a:lnTo>
                <a:cubicBezTo>
                  <a:pt x="2565" y="13368"/>
                  <a:pt x="4468" y="12878"/>
                  <a:pt x="6999" y="12878"/>
                </a:cubicBezTo>
                <a:cubicBezTo>
                  <a:pt x="9530" y="12878"/>
                  <a:pt x="12210" y="14253"/>
                  <a:pt x="14916" y="14253"/>
                </a:cubicBezTo>
                <a:cubicBezTo>
                  <a:pt x="17622" y="14253"/>
                  <a:pt x="21600" y="13368"/>
                  <a:pt x="21600" y="13368"/>
                </a:cubicBezTo>
                <a:lnTo>
                  <a:pt x="21600" y="2616"/>
                </a:lnTo>
                <a:cubicBezTo>
                  <a:pt x="21600" y="2616"/>
                  <a:pt x="17615" y="3501"/>
                  <a:pt x="14916" y="3501"/>
                </a:cubicBezTo>
                <a:cubicBezTo>
                  <a:pt x="12217" y="3501"/>
                  <a:pt x="9530" y="2126"/>
                  <a:pt x="6999" y="2126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2" name="Megafoon">
            <a:extLst>
              <a:ext uri="{FF2B5EF4-FFF2-40B4-BE49-F238E27FC236}">
                <a16:creationId xmlns:a16="http://schemas.microsoft.com/office/drawing/2014/main" id="{6B219FDA-1465-72FB-A3FC-F7E49DBD91C5}"/>
              </a:ext>
            </a:extLst>
          </p:cNvPr>
          <p:cNvSpPr/>
          <p:nvPr/>
        </p:nvSpPr>
        <p:spPr>
          <a:xfrm>
            <a:off x="2749930" y="4708013"/>
            <a:ext cx="1051377" cy="532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8" y="0"/>
                </a:moveTo>
                <a:lnTo>
                  <a:pt x="1296" y="8342"/>
                </a:lnTo>
                <a:lnTo>
                  <a:pt x="1296" y="7965"/>
                </a:lnTo>
                <a:cubicBezTo>
                  <a:pt x="1296" y="7822"/>
                  <a:pt x="1235" y="7702"/>
                  <a:pt x="1163" y="7702"/>
                </a:cubicBezTo>
                <a:lnTo>
                  <a:pt x="132" y="7702"/>
                </a:lnTo>
                <a:cubicBezTo>
                  <a:pt x="59" y="7702"/>
                  <a:pt x="0" y="7822"/>
                  <a:pt x="0" y="7965"/>
                </a:cubicBezTo>
                <a:lnTo>
                  <a:pt x="0" y="13572"/>
                </a:lnTo>
                <a:cubicBezTo>
                  <a:pt x="0" y="13715"/>
                  <a:pt x="59" y="13831"/>
                  <a:pt x="132" y="13831"/>
                </a:cubicBezTo>
                <a:lnTo>
                  <a:pt x="1163" y="13831"/>
                </a:lnTo>
                <a:cubicBezTo>
                  <a:pt x="1235" y="13831"/>
                  <a:pt x="1296" y="13715"/>
                  <a:pt x="1296" y="13572"/>
                </a:cubicBezTo>
                <a:lnTo>
                  <a:pt x="1296" y="13258"/>
                </a:lnTo>
                <a:lnTo>
                  <a:pt x="4868" y="14871"/>
                </a:lnTo>
                <a:cubicBezTo>
                  <a:pt x="4831" y="15727"/>
                  <a:pt x="4856" y="17088"/>
                  <a:pt x="5246" y="18369"/>
                </a:cubicBezTo>
                <a:cubicBezTo>
                  <a:pt x="5666" y="19743"/>
                  <a:pt x="6385" y="20665"/>
                  <a:pt x="7391" y="21110"/>
                </a:cubicBezTo>
                <a:cubicBezTo>
                  <a:pt x="7411" y="21118"/>
                  <a:pt x="7709" y="21237"/>
                  <a:pt x="8130" y="21237"/>
                </a:cubicBezTo>
                <a:cubicBezTo>
                  <a:pt x="8379" y="21237"/>
                  <a:pt x="8670" y="21198"/>
                  <a:pt x="8972" y="21067"/>
                </a:cubicBezTo>
                <a:cubicBezTo>
                  <a:pt x="9689" y="20757"/>
                  <a:pt x="10583" y="19899"/>
                  <a:pt x="10999" y="17636"/>
                </a:cubicBezTo>
                <a:lnTo>
                  <a:pt x="19788" y="21600"/>
                </a:lnTo>
                <a:cubicBezTo>
                  <a:pt x="19788" y="21600"/>
                  <a:pt x="21349" y="19032"/>
                  <a:pt x="21600" y="10803"/>
                </a:cubicBezTo>
                <a:lnTo>
                  <a:pt x="21360" y="10800"/>
                </a:lnTo>
                <a:lnTo>
                  <a:pt x="21600" y="10797"/>
                </a:lnTo>
                <a:cubicBezTo>
                  <a:pt x="21349" y="2568"/>
                  <a:pt x="19788" y="0"/>
                  <a:pt x="19788" y="0"/>
                </a:cubicBezTo>
                <a:close/>
                <a:moveTo>
                  <a:pt x="5884" y="15327"/>
                </a:moveTo>
                <a:lnTo>
                  <a:pt x="9983" y="17176"/>
                </a:lnTo>
                <a:cubicBezTo>
                  <a:pt x="9401" y="19745"/>
                  <a:pt x="7796" y="19199"/>
                  <a:pt x="7607" y="19125"/>
                </a:cubicBezTo>
                <a:cubicBezTo>
                  <a:pt x="6898" y="18811"/>
                  <a:pt x="6403" y="18209"/>
                  <a:pt x="6132" y="17336"/>
                </a:cubicBezTo>
                <a:cubicBezTo>
                  <a:pt x="5918" y="16643"/>
                  <a:pt x="5877" y="15882"/>
                  <a:pt x="5884" y="1532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4" name="Megafoon">
            <a:extLst>
              <a:ext uri="{FF2B5EF4-FFF2-40B4-BE49-F238E27FC236}">
                <a16:creationId xmlns:a16="http://schemas.microsoft.com/office/drawing/2014/main" id="{C1E11B97-FD18-BF9F-6441-AC1A5735DC4C}"/>
              </a:ext>
            </a:extLst>
          </p:cNvPr>
          <p:cNvSpPr/>
          <p:nvPr/>
        </p:nvSpPr>
        <p:spPr>
          <a:xfrm>
            <a:off x="3048868" y="5729543"/>
            <a:ext cx="1051377" cy="532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8" y="0"/>
                </a:moveTo>
                <a:lnTo>
                  <a:pt x="1296" y="8342"/>
                </a:lnTo>
                <a:lnTo>
                  <a:pt x="1296" y="7965"/>
                </a:lnTo>
                <a:cubicBezTo>
                  <a:pt x="1296" y="7822"/>
                  <a:pt x="1235" y="7702"/>
                  <a:pt x="1163" y="7702"/>
                </a:cubicBezTo>
                <a:lnTo>
                  <a:pt x="132" y="7702"/>
                </a:lnTo>
                <a:cubicBezTo>
                  <a:pt x="59" y="7702"/>
                  <a:pt x="0" y="7822"/>
                  <a:pt x="0" y="7965"/>
                </a:cubicBezTo>
                <a:lnTo>
                  <a:pt x="0" y="13572"/>
                </a:lnTo>
                <a:cubicBezTo>
                  <a:pt x="0" y="13715"/>
                  <a:pt x="59" y="13831"/>
                  <a:pt x="132" y="13831"/>
                </a:cubicBezTo>
                <a:lnTo>
                  <a:pt x="1163" y="13831"/>
                </a:lnTo>
                <a:cubicBezTo>
                  <a:pt x="1235" y="13831"/>
                  <a:pt x="1296" y="13715"/>
                  <a:pt x="1296" y="13572"/>
                </a:cubicBezTo>
                <a:lnTo>
                  <a:pt x="1296" y="13258"/>
                </a:lnTo>
                <a:lnTo>
                  <a:pt x="4868" y="14871"/>
                </a:lnTo>
                <a:cubicBezTo>
                  <a:pt x="4831" y="15727"/>
                  <a:pt x="4856" y="17088"/>
                  <a:pt x="5246" y="18369"/>
                </a:cubicBezTo>
                <a:cubicBezTo>
                  <a:pt x="5666" y="19743"/>
                  <a:pt x="6385" y="20665"/>
                  <a:pt x="7391" y="21110"/>
                </a:cubicBezTo>
                <a:cubicBezTo>
                  <a:pt x="7411" y="21118"/>
                  <a:pt x="7709" y="21237"/>
                  <a:pt x="8130" y="21237"/>
                </a:cubicBezTo>
                <a:cubicBezTo>
                  <a:pt x="8379" y="21237"/>
                  <a:pt x="8670" y="21198"/>
                  <a:pt x="8972" y="21067"/>
                </a:cubicBezTo>
                <a:cubicBezTo>
                  <a:pt x="9689" y="20757"/>
                  <a:pt x="10583" y="19899"/>
                  <a:pt x="10999" y="17636"/>
                </a:cubicBezTo>
                <a:lnTo>
                  <a:pt x="19788" y="21600"/>
                </a:lnTo>
                <a:cubicBezTo>
                  <a:pt x="19788" y="21600"/>
                  <a:pt x="21349" y="19032"/>
                  <a:pt x="21600" y="10803"/>
                </a:cubicBezTo>
                <a:lnTo>
                  <a:pt x="21360" y="10800"/>
                </a:lnTo>
                <a:lnTo>
                  <a:pt x="21600" y="10797"/>
                </a:lnTo>
                <a:cubicBezTo>
                  <a:pt x="21349" y="2568"/>
                  <a:pt x="19788" y="0"/>
                  <a:pt x="19788" y="0"/>
                </a:cubicBezTo>
                <a:close/>
                <a:moveTo>
                  <a:pt x="5884" y="15327"/>
                </a:moveTo>
                <a:lnTo>
                  <a:pt x="9983" y="17176"/>
                </a:lnTo>
                <a:cubicBezTo>
                  <a:pt x="9401" y="19745"/>
                  <a:pt x="7796" y="19199"/>
                  <a:pt x="7607" y="19125"/>
                </a:cubicBezTo>
                <a:cubicBezTo>
                  <a:pt x="6898" y="18811"/>
                  <a:pt x="6403" y="18209"/>
                  <a:pt x="6132" y="17336"/>
                </a:cubicBezTo>
                <a:cubicBezTo>
                  <a:pt x="5918" y="16643"/>
                  <a:pt x="5877" y="15882"/>
                  <a:pt x="5884" y="1532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6" name="Pijl 11">
            <a:extLst>
              <a:ext uri="{FF2B5EF4-FFF2-40B4-BE49-F238E27FC236}">
                <a16:creationId xmlns:a16="http://schemas.microsoft.com/office/drawing/2014/main" id="{5103FFEC-B20B-0611-E45F-BCB890145F6F}"/>
              </a:ext>
            </a:extLst>
          </p:cNvPr>
          <p:cNvSpPr/>
          <p:nvPr/>
        </p:nvSpPr>
        <p:spPr>
          <a:xfrm rot="16200000">
            <a:off x="7506711" y="3745737"/>
            <a:ext cx="507189" cy="381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8" name="Pijl 11">
            <a:extLst>
              <a:ext uri="{FF2B5EF4-FFF2-40B4-BE49-F238E27FC236}">
                <a16:creationId xmlns:a16="http://schemas.microsoft.com/office/drawing/2014/main" id="{A6225FEF-8712-295E-4C2C-D3EC93487B77}"/>
              </a:ext>
            </a:extLst>
          </p:cNvPr>
          <p:cNvSpPr/>
          <p:nvPr/>
        </p:nvSpPr>
        <p:spPr>
          <a:xfrm rot="5400000">
            <a:off x="5401496" y="4783372"/>
            <a:ext cx="507189" cy="381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1" name="Megafoon">
            <a:extLst>
              <a:ext uri="{FF2B5EF4-FFF2-40B4-BE49-F238E27FC236}">
                <a16:creationId xmlns:a16="http://schemas.microsoft.com/office/drawing/2014/main" id="{1B459EF6-C573-4D9B-8146-89406BD8D524}"/>
              </a:ext>
            </a:extLst>
          </p:cNvPr>
          <p:cNvSpPr/>
          <p:nvPr/>
        </p:nvSpPr>
        <p:spPr>
          <a:xfrm>
            <a:off x="4448405" y="5729543"/>
            <a:ext cx="1051377" cy="532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88" y="0"/>
                </a:moveTo>
                <a:lnTo>
                  <a:pt x="1296" y="8342"/>
                </a:lnTo>
                <a:lnTo>
                  <a:pt x="1296" y="7965"/>
                </a:lnTo>
                <a:cubicBezTo>
                  <a:pt x="1296" y="7822"/>
                  <a:pt x="1235" y="7702"/>
                  <a:pt x="1163" y="7702"/>
                </a:cubicBezTo>
                <a:lnTo>
                  <a:pt x="132" y="7702"/>
                </a:lnTo>
                <a:cubicBezTo>
                  <a:pt x="59" y="7702"/>
                  <a:pt x="0" y="7822"/>
                  <a:pt x="0" y="7965"/>
                </a:cubicBezTo>
                <a:lnTo>
                  <a:pt x="0" y="13572"/>
                </a:lnTo>
                <a:cubicBezTo>
                  <a:pt x="0" y="13715"/>
                  <a:pt x="59" y="13831"/>
                  <a:pt x="132" y="13831"/>
                </a:cubicBezTo>
                <a:lnTo>
                  <a:pt x="1163" y="13831"/>
                </a:lnTo>
                <a:cubicBezTo>
                  <a:pt x="1235" y="13831"/>
                  <a:pt x="1296" y="13715"/>
                  <a:pt x="1296" y="13572"/>
                </a:cubicBezTo>
                <a:lnTo>
                  <a:pt x="1296" y="13258"/>
                </a:lnTo>
                <a:lnTo>
                  <a:pt x="4868" y="14871"/>
                </a:lnTo>
                <a:cubicBezTo>
                  <a:pt x="4831" y="15727"/>
                  <a:pt x="4856" y="17088"/>
                  <a:pt x="5246" y="18369"/>
                </a:cubicBezTo>
                <a:cubicBezTo>
                  <a:pt x="5666" y="19743"/>
                  <a:pt x="6385" y="20665"/>
                  <a:pt x="7391" y="21110"/>
                </a:cubicBezTo>
                <a:cubicBezTo>
                  <a:pt x="7411" y="21118"/>
                  <a:pt x="7709" y="21237"/>
                  <a:pt x="8130" y="21237"/>
                </a:cubicBezTo>
                <a:cubicBezTo>
                  <a:pt x="8379" y="21237"/>
                  <a:pt x="8670" y="21198"/>
                  <a:pt x="8972" y="21067"/>
                </a:cubicBezTo>
                <a:cubicBezTo>
                  <a:pt x="9689" y="20757"/>
                  <a:pt x="10583" y="19899"/>
                  <a:pt x="10999" y="17636"/>
                </a:cubicBezTo>
                <a:lnTo>
                  <a:pt x="19788" y="21600"/>
                </a:lnTo>
                <a:cubicBezTo>
                  <a:pt x="19788" y="21600"/>
                  <a:pt x="21349" y="19032"/>
                  <a:pt x="21600" y="10803"/>
                </a:cubicBezTo>
                <a:lnTo>
                  <a:pt x="21360" y="10800"/>
                </a:lnTo>
                <a:lnTo>
                  <a:pt x="21600" y="10797"/>
                </a:lnTo>
                <a:cubicBezTo>
                  <a:pt x="21349" y="2568"/>
                  <a:pt x="19788" y="0"/>
                  <a:pt x="19788" y="0"/>
                </a:cubicBezTo>
                <a:close/>
                <a:moveTo>
                  <a:pt x="5884" y="15327"/>
                </a:moveTo>
                <a:lnTo>
                  <a:pt x="9983" y="17176"/>
                </a:lnTo>
                <a:cubicBezTo>
                  <a:pt x="9401" y="19745"/>
                  <a:pt x="7796" y="19199"/>
                  <a:pt x="7607" y="19125"/>
                </a:cubicBezTo>
                <a:cubicBezTo>
                  <a:pt x="6898" y="18811"/>
                  <a:pt x="6403" y="18209"/>
                  <a:pt x="6132" y="17336"/>
                </a:cubicBezTo>
                <a:cubicBezTo>
                  <a:pt x="5918" y="16643"/>
                  <a:pt x="5877" y="15882"/>
                  <a:pt x="5884" y="1532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8358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6524BA-0266-3AD0-D79B-C2FEA8AA0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360911-19E0-12C9-1622-D059E472C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Marks</a:t>
            </a:r>
            <a:r>
              <a:rPr lang="hu-HU" dirty="0">
                <a:solidFill>
                  <a:srgbClr val="285780"/>
                </a:solidFill>
                <a:latin typeface="Raleway Black" pitchFamily="2" charset="-18"/>
              </a:rPr>
              <a:t> and </a:t>
            </a:r>
            <a:r>
              <a:rPr lang="hu-HU" dirty="0" err="1">
                <a:solidFill>
                  <a:srgbClr val="285780"/>
                </a:solidFill>
                <a:latin typeface="Raleway Black" pitchFamily="2" charset="-18"/>
              </a:rPr>
              <a:t>Platforms</a:t>
            </a:r>
            <a:endParaRPr lang="hu-HU" dirty="0">
              <a:solidFill>
                <a:srgbClr val="285780"/>
              </a:solidFill>
              <a:latin typeface="Raleway Black" pitchFamily="2" charset="-18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170C81-6B70-6A49-E461-CB508F32B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673"/>
            <a:ext cx="10591800" cy="2380862"/>
          </a:xfrm>
        </p:spPr>
        <p:txBody>
          <a:bodyPr>
            <a:normAutofit fontScale="62500" lnSpcReduction="20000"/>
          </a:bodyPr>
          <a:lstStyle/>
          <a:p>
            <a:pPr marL="0" indent="0" defTabSz="457200">
              <a:lnSpc>
                <a:spcPct val="93000"/>
              </a:lnSpc>
              <a:buNone/>
              <a:defRPr sz="34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4000" dirty="0">
              <a:latin typeface="IBM Plex Serif" panose="02060503050406000203" pitchFamily="18" charset="-18"/>
            </a:endParaRP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2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4000" dirty="0">
                <a:latin typeface="IBM Plex Serif" panose="02060503050406000203" pitchFamily="18" charset="-18"/>
              </a:rPr>
              <a:t>Marks will be inflatable red ones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2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4000" dirty="0">
                <a:latin typeface="IBM Plex Serif" panose="02060503050406000203" pitchFamily="18" charset="-18"/>
              </a:rPr>
              <a:t>Start/ finish flags can be placed on shore or in boat on water.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2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4000" dirty="0">
                <a:latin typeface="IBM Plex Serif" panose="02060503050406000203" pitchFamily="18" charset="-18"/>
              </a:rPr>
              <a:t>Nearby the platforms are red marks. </a:t>
            </a:r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2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en-US" sz="4000" dirty="0">
                <a:latin typeface="IBM Plex Serif" panose="02060503050406000203" pitchFamily="18" charset="-18"/>
              </a:rPr>
              <a:t>The position</a:t>
            </a:r>
            <a:r>
              <a:rPr lang="hu-HU" sz="4000" dirty="0">
                <a:latin typeface="IBM Plex Serif" panose="02060503050406000203" pitchFamily="18" charset="-18"/>
              </a:rPr>
              <a:t>s</a:t>
            </a:r>
            <a:r>
              <a:rPr lang="en-US" sz="4000" dirty="0">
                <a:latin typeface="IBM Plex Serif" panose="02060503050406000203" pitchFamily="18" charset="-18"/>
              </a:rPr>
              <a:t> of the platforms/marks are:</a:t>
            </a:r>
          </a:p>
          <a:p>
            <a:endParaRPr lang="hu-HU" sz="1400" b="1" dirty="0">
              <a:latin typeface="IBM Plex Serif Light" panose="02060403050406000203" pitchFamily="18" charset="-1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A47065-3126-805B-FD33-3AC31762C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962959"/>
              </p:ext>
            </p:extLst>
          </p:nvPr>
        </p:nvGraphicFramePr>
        <p:xfrm>
          <a:off x="1250950" y="3747083"/>
          <a:ext cx="9690100" cy="1270000"/>
        </p:xfrm>
        <a:graphic>
          <a:graphicData uri="http://schemas.openxmlformats.org/drawingml/2006/table">
            <a:tbl>
              <a:tblPr/>
              <a:tblGrid>
                <a:gridCol w="456602">
                  <a:extLst>
                    <a:ext uri="{9D8B030D-6E8A-4147-A177-3AD203B41FA5}">
                      <a16:colId xmlns:a16="http://schemas.microsoft.com/office/drawing/2014/main" val="1599018944"/>
                    </a:ext>
                  </a:extLst>
                </a:gridCol>
                <a:gridCol w="1572739">
                  <a:extLst>
                    <a:ext uri="{9D8B030D-6E8A-4147-A177-3AD203B41FA5}">
                      <a16:colId xmlns:a16="http://schemas.microsoft.com/office/drawing/2014/main" val="991947469"/>
                    </a:ext>
                  </a:extLst>
                </a:gridCol>
                <a:gridCol w="1598105">
                  <a:extLst>
                    <a:ext uri="{9D8B030D-6E8A-4147-A177-3AD203B41FA5}">
                      <a16:colId xmlns:a16="http://schemas.microsoft.com/office/drawing/2014/main" val="3923372604"/>
                    </a:ext>
                  </a:extLst>
                </a:gridCol>
                <a:gridCol w="6062654">
                  <a:extLst>
                    <a:ext uri="{9D8B030D-6E8A-4147-A177-3AD203B41FA5}">
                      <a16:colId xmlns:a16="http://schemas.microsoft.com/office/drawing/2014/main" val="1022312985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spcBef>
                          <a:spcPts val="1600"/>
                        </a:spcBef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46°57'30.00"N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17°55'27.0"E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" algn="l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hlinkClick r:id="rId3" tooltip="http://www.holvan.hu/link/point?wgs[0]=46.958333333333336&amp;wgs[1]=17.924166666666668&amp;mu=16&amp;txt=Megadott%20WGS%20koordin%C3%A1ta"/>
                        </a:rPr>
                        <a:t>Balatonfüred, BAHART from harbour 600* and 595 m – Mark</a:t>
                      </a:r>
                      <a:endParaRPr lang="hu-HU" sz="120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9307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SF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47°01'31.92"N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18°01'13.62"E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" algn="l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hlinkClick r:id="rId4" tooltip="http://www.holvan.hu/link/point?wgs[0]=47.025533333333335&amp;wgs[1]=18.02045&amp;mu=16&amp;txt=Megadott%20WGS%20koordin%C3%A1ta"/>
                        </a:rPr>
                        <a:t>Balatonalmádi, BAHART harbour 300 m – Gate</a:t>
                      </a:r>
                      <a:endParaRPr lang="hu-HU" sz="120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36196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47°01'45.98"N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18°05'26.71"E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" algn="l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hlinkClick r:id="rId5" tooltip="http://www.holvan.hu/link/point?wgs[0]=47.02943888888889&amp;wgs[1]=18.090752777777777&amp;mu=16&amp;txt=Megadott%20WGS%20koordin%C3%A1ta"/>
                        </a:rPr>
                        <a:t>Balatonkenese, Kenese Marina Port 800 m – Mark</a:t>
                      </a:r>
                      <a:endParaRPr lang="hu-HU" sz="120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9504993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46°58'56.81"N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" algn="ctr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18°08'09.47"E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" algn="l" rtl="0" fontAlgn="ctr">
                        <a:buNone/>
                      </a:pPr>
                      <a:r>
                        <a:rPr lang="hu-HU" sz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hlinkClick r:id="rId6" tooltip="http://www.holvan.hu/link/point?wgs[0]=46.98244722222223&amp;wgs[1]=18.135963888888888&amp;mu=16&amp;txt=Megadott%20WGS%20koordin%C3%A1ta"/>
                        </a:rPr>
                        <a:t>Balatonaliga, Aliga Port 800 m – Mark</a:t>
                      </a:r>
                      <a:endParaRPr lang="hu-HU" sz="120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0066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18288" algn="ctr" rtl="0" fontAlgn="ctr">
                        <a:buNone/>
                      </a:pPr>
                      <a:r>
                        <a:rPr lang="hu-HU" sz="1200" b="1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  <a:endParaRPr lang="hu-HU" sz="1200">
                        <a:solidFill>
                          <a:srgbClr val="C8261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144" algn="ctr" rtl="0" fontAlgn="ctr">
                        <a:buNone/>
                      </a:pPr>
                      <a:r>
                        <a:rPr lang="hu-HU" sz="1200" b="1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</a:rPr>
                        <a:t>46° 58' 52.30"N</a:t>
                      </a:r>
                      <a:endParaRPr lang="hu-HU" sz="1200">
                        <a:solidFill>
                          <a:srgbClr val="C8261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hu-HU" sz="1200" b="1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</a:rPr>
                        <a:t>17° 58' 57.62"E</a:t>
                      </a:r>
                      <a:endParaRPr lang="hu-HU" sz="1200">
                        <a:solidFill>
                          <a:srgbClr val="C8261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" algn="l" rtl="0" fontAlgn="ctr">
                        <a:buNone/>
                      </a:pPr>
                      <a:r>
                        <a:rPr lang="hu-HU" sz="1200" b="1" dirty="0" err="1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  <a:hlinkClick r:id="rId7" tooltip="http://www.holvan.hu/link/point?wgs[0]=46.98119444444445&amp;wgs[1]=17.98267222222222&amp;mu=16&amp;txt=Megadott%20WGS%20koordin%C3%A1ta"/>
                        </a:rPr>
                        <a:t>Alóörs</a:t>
                      </a:r>
                      <a:r>
                        <a:rPr lang="hu-HU" sz="1200" b="1" dirty="0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  <a:hlinkClick r:id="rId7" tooltip="http://www.holvan.hu/link/point?wgs[0]=46.98119444444445&amp;wgs[1]=17.98267222222222&amp;mu=16&amp;txt=Megadott%20WGS%20koordin%C3%A1ta"/>
                        </a:rPr>
                        <a:t> Marina - BAHART </a:t>
                      </a:r>
                      <a:r>
                        <a:rPr lang="hu-HU" sz="1200" b="1" dirty="0" err="1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  <a:hlinkClick r:id="rId7" tooltip="http://www.holvan.hu/link/point?wgs[0]=46.98119444444445&amp;wgs[1]=17.98267222222222&amp;mu=16&amp;txt=Megadott%20WGS%20koordin%C3%A1ta"/>
                        </a:rPr>
                        <a:t>harbour</a:t>
                      </a:r>
                      <a:r>
                        <a:rPr lang="hu-HU" sz="1200" b="1" dirty="0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  <a:hlinkClick r:id="rId7" tooltip="http://www.holvan.hu/link/point?wgs[0]=46.98119444444445&amp;wgs[1]=17.98267222222222&amp;mu=16&amp;txt=Megadott%20WGS%20koordin%C3%A1ta"/>
                        </a:rPr>
                        <a:t> 600 m - Mark</a:t>
                      </a:r>
                      <a:r>
                        <a:rPr lang="hu-HU" sz="1200" u="none" strike="noStrike" dirty="0">
                          <a:solidFill>
                            <a:srgbClr val="C82613"/>
                          </a:solidFill>
                          <a:effectLst/>
                          <a:latin typeface="Aptos" panose="020B0004020202020204" pitchFamily="34" charset="0"/>
                          <a:hlinkClick r:id="rId7" tooltip="http://www.holvan.hu/link/point?wgs[0]=46.98119444444445&amp;wgs[1]=17.98267222222222&amp;mu=16&amp;txt=Megadott%20WGS%20koordin%C3%A1ta"/>
                        </a:rPr>
                        <a:t>  </a:t>
                      </a:r>
                      <a:endParaRPr lang="hu-HU" sz="1200" dirty="0">
                        <a:solidFill>
                          <a:srgbClr val="C8261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9412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06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9EE3D-A229-4569-16CB-695428D1F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Csoportba foglalás 36">
            <a:extLst>
              <a:ext uri="{FF2B5EF4-FFF2-40B4-BE49-F238E27FC236}">
                <a16:creationId xmlns:a16="http://schemas.microsoft.com/office/drawing/2014/main" id="{3A3508DF-DA56-4D17-ADDA-FB9FE1345358}"/>
              </a:ext>
            </a:extLst>
          </p:cNvPr>
          <p:cNvGrpSpPr/>
          <p:nvPr/>
        </p:nvGrpSpPr>
        <p:grpSpPr>
          <a:xfrm>
            <a:off x="5421458" y="2873665"/>
            <a:ext cx="6770542" cy="3984335"/>
            <a:chOff x="5421458" y="1725879"/>
            <a:chExt cx="6770542" cy="3984335"/>
          </a:xfrm>
        </p:grpSpPr>
        <p:pic>
          <p:nvPicPr>
            <p:cNvPr id="16" name="Kép 2" descr="Kép 2">
              <a:extLst>
                <a:ext uri="{FF2B5EF4-FFF2-40B4-BE49-F238E27FC236}">
                  <a16:creationId xmlns:a16="http://schemas.microsoft.com/office/drawing/2014/main" id="{6AF54393-C5FE-4DA6-9DC1-9466F9223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1458" y="1725879"/>
              <a:ext cx="6770542" cy="3984335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7" name="Ellipszis 5">
              <a:extLst>
                <a:ext uri="{FF2B5EF4-FFF2-40B4-BE49-F238E27FC236}">
                  <a16:creationId xmlns:a16="http://schemas.microsoft.com/office/drawing/2014/main" id="{02E9AF9D-D217-40F6-8AE2-8116C7211DA3}"/>
                </a:ext>
              </a:extLst>
            </p:cNvPr>
            <p:cNvGrpSpPr/>
            <p:nvPr/>
          </p:nvGrpSpPr>
          <p:grpSpPr>
            <a:xfrm>
              <a:off x="7838218" y="4272930"/>
              <a:ext cx="248577" cy="346229"/>
              <a:chOff x="0" y="0"/>
              <a:chExt cx="248576" cy="346227"/>
            </a:xfrm>
          </p:grpSpPr>
          <p:sp>
            <p:nvSpPr>
              <p:cNvPr id="18" name="Ovaal">
                <a:extLst>
                  <a:ext uri="{FF2B5EF4-FFF2-40B4-BE49-F238E27FC236}">
                    <a16:creationId xmlns:a16="http://schemas.microsoft.com/office/drawing/2014/main" id="{37500663-2C7A-4E87-9C8F-B5AA2E5F9834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19" name="1">
                <a:extLst>
                  <a:ext uri="{FF2B5EF4-FFF2-40B4-BE49-F238E27FC236}">
                    <a16:creationId xmlns:a16="http://schemas.microsoft.com/office/drawing/2014/main" id="{7CACAA74-B557-4BDE-A062-1B0BD53F0199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t>1</a:t>
                </a:r>
              </a:p>
            </p:txBody>
          </p:sp>
        </p:grpSp>
        <p:grpSp>
          <p:nvGrpSpPr>
            <p:cNvPr id="20" name="Ellipszis 8">
              <a:extLst>
                <a:ext uri="{FF2B5EF4-FFF2-40B4-BE49-F238E27FC236}">
                  <a16:creationId xmlns:a16="http://schemas.microsoft.com/office/drawing/2014/main" id="{8922D24E-FC6D-4741-8B47-310C16CB931F}"/>
                </a:ext>
              </a:extLst>
            </p:cNvPr>
            <p:cNvGrpSpPr/>
            <p:nvPr/>
          </p:nvGrpSpPr>
          <p:grpSpPr>
            <a:xfrm>
              <a:off x="7053178" y="4844348"/>
              <a:ext cx="248579" cy="346230"/>
              <a:chOff x="-1" y="0"/>
              <a:chExt cx="248578" cy="346228"/>
            </a:xfrm>
          </p:grpSpPr>
          <p:sp>
            <p:nvSpPr>
              <p:cNvPr id="21" name="Ovaal">
                <a:extLst>
                  <a:ext uri="{FF2B5EF4-FFF2-40B4-BE49-F238E27FC236}">
                    <a16:creationId xmlns:a16="http://schemas.microsoft.com/office/drawing/2014/main" id="{4A685A3C-B600-4E76-9C23-A0B9C5F07986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" name="5">
                <a:extLst>
                  <a:ext uri="{FF2B5EF4-FFF2-40B4-BE49-F238E27FC236}">
                    <a16:creationId xmlns:a16="http://schemas.microsoft.com/office/drawing/2014/main" id="{E479B08F-D875-4A31-BD4A-5746721097C8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lang="hu-HU" dirty="0"/>
                  <a:t>2</a:t>
                </a:r>
                <a:endParaRPr dirty="0"/>
              </a:p>
            </p:txBody>
          </p:sp>
        </p:grpSp>
        <p:grpSp>
          <p:nvGrpSpPr>
            <p:cNvPr id="23" name="Ellipszis 6">
              <a:extLst>
                <a:ext uri="{FF2B5EF4-FFF2-40B4-BE49-F238E27FC236}">
                  <a16:creationId xmlns:a16="http://schemas.microsoft.com/office/drawing/2014/main" id="{439A50A7-1FAB-494F-9112-AC459174C17C}"/>
                </a:ext>
              </a:extLst>
            </p:cNvPr>
            <p:cNvGrpSpPr/>
            <p:nvPr/>
          </p:nvGrpSpPr>
          <p:grpSpPr>
            <a:xfrm>
              <a:off x="10675629" y="2657892"/>
              <a:ext cx="248577" cy="346229"/>
              <a:chOff x="0" y="0"/>
              <a:chExt cx="248576" cy="346227"/>
            </a:xfrm>
          </p:grpSpPr>
          <p:sp>
            <p:nvSpPr>
              <p:cNvPr id="24" name="Ovaal">
                <a:extLst>
                  <a:ext uri="{FF2B5EF4-FFF2-40B4-BE49-F238E27FC236}">
                    <a16:creationId xmlns:a16="http://schemas.microsoft.com/office/drawing/2014/main" id="{77B3F62A-EC25-4350-852F-19F12C4159BE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000" b="1"/>
                </a:pPr>
                <a:endParaRPr/>
              </a:p>
            </p:txBody>
          </p:sp>
          <p:sp>
            <p:nvSpPr>
              <p:cNvPr id="25" name="3">
                <a:extLst>
                  <a:ext uri="{FF2B5EF4-FFF2-40B4-BE49-F238E27FC236}">
                    <a16:creationId xmlns:a16="http://schemas.microsoft.com/office/drawing/2014/main" id="{7530B4A9-DE46-4C2F-9A81-D70EB19AA562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3</a:t>
                </a:r>
              </a:p>
            </p:txBody>
          </p:sp>
        </p:grpSp>
        <p:grpSp>
          <p:nvGrpSpPr>
            <p:cNvPr id="26" name="Ellipszis 7">
              <a:extLst>
                <a:ext uri="{FF2B5EF4-FFF2-40B4-BE49-F238E27FC236}">
                  <a16:creationId xmlns:a16="http://schemas.microsoft.com/office/drawing/2014/main" id="{B6C90AB5-1D6D-4E2B-8371-B77B568F2310}"/>
                </a:ext>
              </a:extLst>
            </p:cNvPr>
            <p:cNvGrpSpPr/>
            <p:nvPr/>
          </p:nvGrpSpPr>
          <p:grpSpPr>
            <a:xfrm>
              <a:off x="11395926" y="3423013"/>
              <a:ext cx="248577" cy="346229"/>
              <a:chOff x="0" y="0"/>
              <a:chExt cx="248576" cy="346227"/>
            </a:xfrm>
          </p:grpSpPr>
          <p:sp>
            <p:nvSpPr>
              <p:cNvPr id="27" name="Ovaal">
                <a:extLst>
                  <a:ext uri="{FF2B5EF4-FFF2-40B4-BE49-F238E27FC236}">
                    <a16:creationId xmlns:a16="http://schemas.microsoft.com/office/drawing/2014/main" id="{EC9BF1AA-DEB8-4E13-96E3-14C83B84D172}"/>
                  </a:ext>
                </a:extLst>
              </p:cNvPr>
              <p:cNvSpPr/>
              <p:nvPr/>
            </p:nvSpPr>
            <p:spPr>
              <a:xfrm>
                <a:off x="-1" y="0"/>
                <a:ext cx="248578" cy="346228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8" name="4">
                <a:extLst>
                  <a:ext uri="{FF2B5EF4-FFF2-40B4-BE49-F238E27FC236}">
                    <a16:creationId xmlns:a16="http://schemas.microsoft.com/office/drawing/2014/main" id="{8F43145B-F90E-4BA7-9943-19236754BDBB}"/>
                  </a:ext>
                </a:extLst>
              </p:cNvPr>
              <p:cNvSpPr txBox="1"/>
              <p:nvPr/>
            </p:nvSpPr>
            <p:spPr>
              <a:xfrm>
                <a:off x="49102" y="51196"/>
                <a:ext cx="150371" cy="2438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1000" b="1"/>
                </a:lvl1pPr>
              </a:lstStyle>
              <a:p>
                <a:r>
                  <a:rPr dirty="0"/>
                  <a:t>4</a:t>
                </a:r>
              </a:p>
            </p:txBody>
          </p:sp>
        </p:grpSp>
        <p:grpSp>
          <p:nvGrpSpPr>
            <p:cNvPr id="29" name="Ellipszis 4">
              <a:extLst>
                <a:ext uri="{FF2B5EF4-FFF2-40B4-BE49-F238E27FC236}">
                  <a16:creationId xmlns:a16="http://schemas.microsoft.com/office/drawing/2014/main" id="{F37EB931-D3B9-4231-AC4E-5F4508F85A3C}"/>
                </a:ext>
              </a:extLst>
            </p:cNvPr>
            <p:cNvGrpSpPr/>
            <p:nvPr/>
          </p:nvGrpSpPr>
          <p:grpSpPr>
            <a:xfrm>
              <a:off x="9239158" y="2718327"/>
              <a:ext cx="337353" cy="345437"/>
              <a:chOff x="0" y="0"/>
              <a:chExt cx="337352" cy="345435"/>
            </a:xfrm>
          </p:grpSpPr>
          <p:sp>
            <p:nvSpPr>
              <p:cNvPr id="30" name="Ovaal">
                <a:extLst>
                  <a:ext uri="{FF2B5EF4-FFF2-40B4-BE49-F238E27FC236}">
                    <a16:creationId xmlns:a16="http://schemas.microsoft.com/office/drawing/2014/main" id="{F6AD8F64-31D3-434F-9B79-5F8056832D97}"/>
                  </a:ext>
                </a:extLst>
              </p:cNvPr>
              <p:cNvSpPr/>
              <p:nvPr/>
            </p:nvSpPr>
            <p:spPr>
              <a:xfrm>
                <a:off x="0" y="21243"/>
                <a:ext cx="337353" cy="302951"/>
              </a:xfrm>
              <a:prstGeom prst="ellipse">
                <a:avLst/>
              </a:prstGeom>
              <a:solidFill>
                <a:srgbClr val="FF0000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SF">
                <a:extLst>
                  <a:ext uri="{FF2B5EF4-FFF2-40B4-BE49-F238E27FC236}">
                    <a16:creationId xmlns:a16="http://schemas.microsoft.com/office/drawing/2014/main" id="{13B6C978-F644-4A35-AC96-8660E474072E}"/>
                  </a:ext>
                </a:extLst>
              </p:cNvPr>
              <p:cNvSpPr txBox="1"/>
              <p:nvPr/>
            </p:nvSpPr>
            <p:spPr>
              <a:xfrm>
                <a:off x="62103" y="0"/>
                <a:ext cx="213146" cy="3454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>
                  <a:defRPr sz="800" b="1"/>
                </a:lvl1pPr>
              </a:lstStyle>
              <a:p>
                <a:r>
                  <a:rPr dirty="0"/>
                  <a:t>SF</a:t>
                </a:r>
              </a:p>
            </p:txBody>
          </p:sp>
        </p:grpSp>
      </p:grpSp>
      <p:graphicFrame>
        <p:nvGraphicFramePr>
          <p:cNvPr id="32" name="Táblázat 3">
            <a:extLst>
              <a:ext uri="{FF2B5EF4-FFF2-40B4-BE49-F238E27FC236}">
                <a16:creationId xmlns:a16="http://schemas.microsoft.com/office/drawing/2014/main" id="{ECE78A57-F79B-45FA-A291-1409E2676F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142592"/>
              </p:ext>
            </p:extLst>
          </p:nvPr>
        </p:nvGraphicFramePr>
        <p:xfrm>
          <a:off x="9352399" y="2541"/>
          <a:ext cx="2839602" cy="2871121"/>
        </p:xfrm>
        <a:graphic>
          <a:graphicData uri="http://schemas.openxmlformats.org/drawingml/2006/table">
            <a:tbl>
              <a:tblPr/>
              <a:tblGrid>
                <a:gridCol w="1100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Start n#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Round 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Mark A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Port side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SF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Gate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1 MARK 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Port side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2 </a:t>
                      </a: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MARK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Port side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1 MARK</a:t>
                      </a:r>
                      <a:endParaRPr sz="1600" b="1" dirty="0">
                        <a:solidFill>
                          <a:srgbClr val="08205C"/>
                        </a:solidFill>
                        <a:latin typeface="Aptos Narrow"/>
                        <a:ea typeface="Aptos Narrow"/>
                        <a:cs typeface="Aptos Narrow"/>
                        <a:sym typeface="Aptos Narrow"/>
                      </a:endParaRP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600" b="1" dirty="0" err="1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Starboard</a:t>
                      </a:r>
                      <a:r>
                        <a:rPr lang="hu-HU"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 </a:t>
                      </a:r>
                      <a:r>
                        <a:rPr lang="hu-HU" sz="1600" b="1" dirty="0" err="1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side</a:t>
                      </a:r>
                      <a:endParaRPr sz="1600" b="1" dirty="0">
                        <a:solidFill>
                          <a:srgbClr val="08205C"/>
                        </a:solidFill>
                        <a:latin typeface="Aptos Narrow"/>
                        <a:ea typeface="Aptos Narrow"/>
                        <a:cs typeface="Aptos Narrow"/>
                        <a:sym typeface="Aptos Narrow"/>
                      </a:endParaRP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SF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Gate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3 MARK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Starboard side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4 MARK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Port side</a:t>
                      </a:r>
                    </a:p>
                  </a:txBody>
                  <a:tcPr marL="7620" marR="7620" marT="7620" marB="762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3 MARK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Port side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01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SF</a:t>
                      </a: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Gate</a:t>
                      </a:r>
                      <a:r>
                        <a:rPr lang="hu-HU" sz="1600" b="1" dirty="0">
                          <a:solidFill>
                            <a:srgbClr val="08205C"/>
                          </a:solidFill>
                          <a:latin typeface="Aptos Narrow"/>
                          <a:ea typeface="Aptos Narrow"/>
                          <a:cs typeface="Aptos Narrow"/>
                          <a:sym typeface="Aptos Narrow"/>
                        </a:rPr>
                        <a:t> - FINISH</a:t>
                      </a:r>
                      <a:endParaRPr sz="1600" b="1" dirty="0">
                        <a:solidFill>
                          <a:srgbClr val="08205C"/>
                        </a:solidFill>
                        <a:latin typeface="Aptos Narrow"/>
                        <a:ea typeface="Aptos Narrow"/>
                        <a:cs typeface="Aptos Narrow"/>
                        <a:sym typeface="Aptos Narrow"/>
                      </a:endParaRPr>
                    </a:p>
                  </a:txBody>
                  <a:tcPr marL="7620" marR="7620" marT="7620" marB="7620" anchor="b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6" name="Cím 1">
            <a:extLst>
              <a:ext uri="{FF2B5EF4-FFF2-40B4-BE49-F238E27FC236}">
                <a16:creationId xmlns:a16="http://schemas.microsoft.com/office/drawing/2014/main" id="{011FCB41-7FD6-4CAF-90AB-0668086E7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85780"/>
                </a:solidFill>
                <a:latin typeface="Raleway Black" pitchFamily="2" charset="-18"/>
              </a:rPr>
              <a:t>Time trial (approx. 52 km)</a:t>
            </a:r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id="{4C898101-3A31-4FEE-B8D7-7BB1FE91D94C}"/>
              </a:ext>
            </a:extLst>
          </p:cNvPr>
          <p:cNvSpPr txBox="1"/>
          <p:nvPr/>
        </p:nvSpPr>
        <p:spPr>
          <a:xfrm>
            <a:off x="127304" y="1670398"/>
            <a:ext cx="7251691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r>
              <a:rPr lang="hu-HU" sz="2800" dirty="0"/>
              <a:t>Le </a:t>
            </a:r>
            <a:r>
              <a:rPr lang="hu-HU" sz="2800" dirty="0" err="1"/>
              <a:t>Mans</a:t>
            </a:r>
            <a:r>
              <a:rPr lang="hu-HU" sz="2800" dirty="0"/>
              <a:t> start</a:t>
            </a:r>
            <a:endParaRPr lang="en-US" sz="2800" dirty="0"/>
          </a:p>
          <a:p>
            <a:pPr marL="360947" indent="-360947" defTabSz="457200">
              <a:lnSpc>
                <a:spcPct val="93000"/>
              </a:lnSpc>
              <a:buSzPct val="100000"/>
              <a:buChar char="-"/>
              <a:defRPr sz="3600" b="1">
                <a:solidFill>
                  <a:srgbClr val="00206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82065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c95f33-5756-40a1-ad4b-5cb9f345c26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BCDFC44833B142938F4451CDC1DED6" ma:contentTypeVersion="14" ma:contentTypeDescription="Create a new document." ma:contentTypeScope="" ma:versionID="eae4afdb635651c57f01df81499e22c3">
  <xsd:schema xmlns:xsd="http://www.w3.org/2001/XMLSchema" xmlns:xs="http://www.w3.org/2001/XMLSchema" xmlns:p="http://schemas.microsoft.com/office/2006/metadata/properties" xmlns:ns2="1bc95f33-5756-40a1-ad4b-5cb9f345c260" xmlns:ns3="49419bf5-4568-4cea-9c1b-b377025e36ff" targetNamespace="http://schemas.microsoft.com/office/2006/metadata/properties" ma:root="true" ma:fieldsID="cb52402bb5d513822589dec1b8abb587" ns2:_="" ns3:_="">
    <xsd:import namespace="1bc95f33-5756-40a1-ad4b-5cb9f345c260"/>
    <xsd:import namespace="49419bf5-4568-4cea-9c1b-b377025e36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c95f33-5756-40a1-ad4b-5cb9f345c2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766238b-66ac-4ccd-95cb-3b85b989e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419bf5-4568-4cea-9c1b-b377025e36f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A49715-970A-4933-8D5E-930DAADA80F1}">
  <ds:schemaRefs>
    <ds:schemaRef ds:uri="http://schemas.microsoft.com/office/2006/metadata/properties"/>
    <ds:schemaRef ds:uri="http://schemas.microsoft.com/office/infopath/2007/PartnerControls"/>
    <ds:schemaRef ds:uri="1bc95f33-5756-40a1-ad4b-5cb9f345c260"/>
  </ds:schemaRefs>
</ds:datastoreItem>
</file>

<file path=customXml/itemProps2.xml><?xml version="1.0" encoding="utf-8"?>
<ds:datastoreItem xmlns:ds="http://schemas.openxmlformats.org/officeDocument/2006/customXml" ds:itemID="{1E3A264B-9EA7-4749-9850-9221A9E6E0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704C26-4352-4B3D-8EDB-37A6F1D3BF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c95f33-5756-40a1-ad4b-5cb9f345c260"/>
    <ds:schemaRef ds:uri="49419bf5-4568-4cea-9c1b-b377025e36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921</Words>
  <Application>Microsoft Office PowerPoint</Application>
  <PresentationFormat>Widescreen</PresentationFormat>
  <Paragraphs>295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Raleway Black</vt:lpstr>
      <vt:lpstr>Franklin Gothic Book</vt:lpstr>
      <vt:lpstr>IBM Plex Serif Medium</vt:lpstr>
      <vt:lpstr>Aptos Narrow</vt:lpstr>
      <vt:lpstr>IBM Plex Serif</vt:lpstr>
      <vt:lpstr>Arial</vt:lpstr>
      <vt:lpstr>IBM Plex Serif Light</vt:lpstr>
      <vt:lpstr>Aptos</vt:lpstr>
      <vt:lpstr>Calibri</vt:lpstr>
      <vt:lpstr>Helvetica</vt:lpstr>
      <vt:lpstr>Calibri Light</vt:lpstr>
      <vt:lpstr>Office-téma</vt:lpstr>
      <vt:lpstr>Race Advance Program</vt:lpstr>
      <vt:lpstr>Safety First!</vt:lpstr>
      <vt:lpstr>Jury Tent</vt:lpstr>
      <vt:lpstr>Slipway rules</vt:lpstr>
      <vt:lpstr>PowerPoint Presentation</vt:lpstr>
      <vt:lpstr>PowerPoint Presentation</vt:lpstr>
      <vt:lpstr>PowerPoint Presentation</vt:lpstr>
      <vt:lpstr>Marks and Platforms</vt:lpstr>
      <vt:lpstr>Time trial (approx. 52 km)</vt:lpstr>
      <vt:lpstr>Slalom Race</vt:lpstr>
      <vt:lpstr>Endurance</vt:lpstr>
      <vt:lpstr>Endurance</vt:lpstr>
      <vt:lpstr>Ton’s Race start </vt:lpstr>
      <vt:lpstr> Match Race  </vt:lpstr>
      <vt:lpstr> Match Race  </vt:lpstr>
      <vt:lpstr> Extra info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Pannon Egyetem</dc:title>
  <dc:creator>USER</dc:creator>
  <cp:lastModifiedBy>Marton-Németh Gabriella</cp:lastModifiedBy>
  <cp:revision>49</cp:revision>
  <dcterms:created xsi:type="dcterms:W3CDTF">2021-09-14T10:57:43Z</dcterms:created>
  <dcterms:modified xsi:type="dcterms:W3CDTF">2026-08-19T06:36:53Z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0x010100B2BCDFC44833B142938F4451CDC1DED6</vt:lpwstr>
  </property>
  <property fmtid="{D5CDD505-2E9C-101B-9397-08002B2CF9AE}" pid="3" name="MediaServiceImageTags">
    <vt:lpwstr/>
  </property>
</Properties>
</file>